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329" r:id="rId5"/>
    <p:sldId id="345" r:id="rId6"/>
    <p:sldId id="347" r:id="rId7"/>
    <p:sldId id="348" r:id="rId8"/>
    <p:sldId id="349"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4" pos="1728" userDrawn="1">
          <p15:clr>
            <a:srgbClr val="A4A3A4"/>
          </p15:clr>
        </p15:guide>
        <p15:guide id="5" orient="horz" pos="38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Place" initials="RP" lastIdx="3" clrIdx="0">
    <p:extLst>
      <p:ext uri="{19B8F6BF-5375-455C-9EA6-DF929625EA0E}">
        <p15:presenceInfo xmlns:p15="http://schemas.microsoft.com/office/powerpoint/2012/main" userId="S-1-5-21-521431358-254235584-1543857936-19224" providerId="AD"/>
      </p:ext>
    </p:extLst>
  </p:cmAuthor>
  <p:cmAuthor id="2" name="Scott R. LeCount" initials="SRL" lastIdx="1" clrIdx="1">
    <p:extLst>
      <p:ext uri="{19B8F6BF-5375-455C-9EA6-DF929625EA0E}">
        <p15:presenceInfo xmlns:p15="http://schemas.microsoft.com/office/powerpoint/2012/main" userId="S::SLeCount@mjinc.com::b8da9827-d2e9-456c-b267-22a9c437c6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83"/>
    <a:srgbClr val="CFD5EA"/>
    <a:srgbClr val="FFC000"/>
    <a:srgbClr val="000000"/>
    <a:srgbClr val="E7E6E6"/>
    <a:srgbClr val="005BBE"/>
    <a:srgbClr val="E7B824"/>
    <a:srgbClr val="4DC58D"/>
    <a:srgbClr val="071B49"/>
    <a:srgbClr val="65A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92567" autoAdjust="0"/>
  </p:normalViewPr>
  <p:slideViewPr>
    <p:cSldViewPr snapToGrid="0" showGuides="1">
      <p:cViewPr varScale="1">
        <p:scale>
          <a:sx n="75" d="100"/>
          <a:sy n="75" d="100"/>
        </p:scale>
        <p:origin x="1123" y="67"/>
      </p:cViewPr>
      <p:guideLst>
        <p:guide orient="horz" pos="2352"/>
        <p:guide pos="1728"/>
        <p:guide orient="horz"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E1006F-9CAC-4F97-A430-8F22B3246CAC}" type="datetimeFigureOut">
              <a:rPr lang="en-US" smtClean="0"/>
              <a:t>8/10/2020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C89271-F61E-4FAF-B396-F832C1703692}" type="slidenum">
              <a:rPr lang="en-US" smtClean="0"/>
              <a:t>‹#›</a:t>
            </a:fld>
            <a:endParaRPr lang="en-US" dirty="0"/>
          </a:p>
        </p:txBody>
      </p:sp>
    </p:spTree>
    <p:extLst>
      <p:ext uri="{BB962C8B-B14F-4D97-AF65-F5344CB8AC3E}">
        <p14:creationId xmlns:p14="http://schemas.microsoft.com/office/powerpoint/2010/main" val="43632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5"/>
          </p:nvPr>
        </p:nvSpPr>
        <p:spPr/>
        <p:txBody>
          <a:bodyPr/>
          <a:lstStyle/>
          <a:p>
            <a:fld id="{73C89271-F61E-4FAF-B396-F832C1703692}" type="slidenum">
              <a:rPr lang="en-US" smtClean="0"/>
              <a:t>2</a:t>
            </a:fld>
            <a:endParaRPr lang="en-US" dirty="0"/>
          </a:p>
        </p:txBody>
      </p:sp>
    </p:spTree>
    <p:extLst>
      <p:ext uri="{BB962C8B-B14F-4D97-AF65-F5344CB8AC3E}">
        <p14:creationId xmlns:p14="http://schemas.microsoft.com/office/powerpoint/2010/main" val="91690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5"/>
          </p:nvPr>
        </p:nvSpPr>
        <p:spPr/>
        <p:txBody>
          <a:bodyPr/>
          <a:lstStyle/>
          <a:p>
            <a:fld id="{73C89271-F61E-4FAF-B396-F832C1703692}" type="slidenum">
              <a:rPr lang="en-US" smtClean="0"/>
              <a:t>3</a:t>
            </a:fld>
            <a:endParaRPr lang="en-US" dirty="0"/>
          </a:p>
        </p:txBody>
      </p:sp>
    </p:spTree>
    <p:extLst>
      <p:ext uri="{BB962C8B-B14F-4D97-AF65-F5344CB8AC3E}">
        <p14:creationId xmlns:p14="http://schemas.microsoft.com/office/powerpoint/2010/main" val="49512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5"/>
          </p:nvPr>
        </p:nvSpPr>
        <p:spPr/>
        <p:txBody>
          <a:bodyPr/>
          <a:lstStyle/>
          <a:p>
            <a:fld id="{73C89271-F61E-4FAF-B396-F832C1703692}" type="slidenum">
              <a:rPr lang="en-US" smtClean="0"/>
              <a:t>4</a:t>
            </a:fld>
            <a:endParaRPr lang="en-US" dirty="0"/>
          </a:p>
        </p:txBody>
      </p:sp>
    </p:spTree>
    <p:extLst>
      <p:ext uri="{BB962C8B-B14F-4D97-AF65-F5344CB8AC3E}">
        <p14:creationId xmlns:p14="http://schemas.microsoft.com/office/powerpoint/2010/main" val="241932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a:t>
            </a:r>
          </a:p>
        </p:txBody>
      </p:sp>
      <p:sp>
        <p:nvSpPr>
          <p:cNvPr id="4" name="Slide Number Placeholder 3"/>
          <p:cNvSpPr>
            <a:spLocks noGrp="1"/>
          </p:cNvSpPr>
          <p:nvPr>
            <p:ph type="sldNum" sz="quarter" idx="5"/>
          </p:nvPr>
        </p:nvSpPr>
        <p:spPr/>
        <p:txBody>
          <a:bodyPr/>
          <a:lstStyle/>
          <a:p>
            <a:fld id="{73C89271-F61E-4FAF-B396-F832C1703692}" type="slidenum">
              <a:rPr lang="en-US" smtClean="0"/>
              <a:t>5</a:t>
            </a:fld>
            <a:endParaRPr lang="en-US" dirty="0"/>
          </a:p>
        </p:txBody>
      </p:sp>
    </p:spTree>
    <p:extLst>
      <p:ext uri="{BB962C8B-B14F-4D97-AF65-F5344CB8AC3E}">
        <p14:creationId xmlns:p14="http://schemas.microsoft.com/office/powerpoint/2010/main" val="380255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BD6C-07FC-40B2-ADAF-CBE421CD28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A80C87-DA2B-49FC-BC19-E8F886D8D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EFF3F9-463A-4B68-8614-184E1CBF59B7}"/>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5" name="Footer Placeholder 4">
            <a:extLst>
              <a:ext uri="{FF2B5EF4-FFF2-40B4-BE49-F238E27FC236}">
                <a16:creationId xmlns:a16="http://schemas.microsoft.com/office/drawing/2014/main" id="{0FDDDEC6-5B21-4710-9486-7A63145B70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14AE02-C9B2-468D-8AF5-431B701CE26F}"/>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174416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75C1-EF75-4DDD-AF0D-D91C6AC4BC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B304CD-FB64-427A-9792-5503CB5164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A41C7-72C7-4111-B07F-B9A4A25EF24B}"/>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5" name="Footer Placeholder 4">
            <a:extLst>
              <a:ext uri="{FF2B5EF4-FFF2-40B4-BE49-F238E27FC236}">
                <a16:creationId xmlns:a16="http://schemas.microsoft.com/office/drawing/2014/main" id="{A283B969-7E3F-4584-A174-46112AF620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3F3AAA-BA99-4427-A178-7EDE00C43E40}"/>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101320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E38753-8D36-4924-A2C2-7BE3FD62BC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861BDF-AF24-4093-8932-C8486CA0E5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F1B4D-40AA-4337-9680-C19B389F23F6}"/>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5" name="Footer Placeholder 4">
            <a:extLst>
              <a:ext uri="{FF2B5EF4-FFF2-40B4-BE49-F238E27FC236}">
                <a16:creationId xmlns:a16="http://schemas.microsoft.com/office/drawing/2014/main" id="{A303B52C-4363-488A-BE46-41CE031CDF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254F56-9299-4B7C-81DF-B1249A63BF2D}"/>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65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28B7-D32C-4B96-869D-EDAFD741C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A4F4D-8BF6-48FD-AB54-53F6F6A0CD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6ED97-A1F7-4863-B57E-244B93A449F9}"/>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5" name="Footer Placeholder 4">
            <a:extLst>
              <a:ext uri="{FF2B5EF4-FFF2-40B4-BE49-F238E27FC236}">
                <a16:creationId xmlns:a16="http://schemas.microsoft.com/office/drawing/2014/main" id="{0BE85A37-AD11-490D-9927-6BFF756B17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1B60D0-404A-476A-9A32-3AFDC6241E92}"/>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254128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F130-B612-4EDB-8EE1-CE31487B60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61D786-3F95-4C35-9101-69450D95B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FF8914-E932-4800-A9F9-1590D063F3E6}"/>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5" name="Footer Placeholder 4">
            <a:extLst>
              <a:ext uri="{FF2B5EF4-FFF2-40B4-BE49-F238E27FC236}">
                <a16:creationId xmlns:a16="http://schemas.microsoft.com/office/drawing/2014/main" id="{F96B4B5C-2517-488E-B1BB-AB07F5B310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ABBE0B-7745-48F9-B8FC-EB53A8A7234C}"/>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50635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4C6C6-6A22-4F2C-9709-87A219C72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524058-DFB8-499F-82CF-0E928F7D4F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C58658-AAA3-4EA0-9D05-8E338D7A84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22BB99-EFE5-4614-9500-B2339564C3B0}"/>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6" name="Footer Placeholder 5">
            <a:extLst>
              <a:ext uri="{FF2B5EF4-FFF2-40B4-BE49-F238E27FC236}">
                <a16:creationId xmlns:a16="http://schemas.microsoft.com/office/drawing/2014/main" id="{70C24CB1-FA63-4A2B-A13B-E303646E09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C5C590-3E40-4411-BB04-763D4A4E5950}"/>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84360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8553-253A-451F-96C9-1D0C8E580A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39F4E-4763-479F-953B-8D91878C09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F991A5-D9D5-4265-BBCB-CF913E545C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C1171-1215-4CA9-9D95-E6D5E2DC48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257B82-F9D5-4BD6-B1D1-3E9D2F6DA9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1A88FB-E691-48EB-A4C8-BC9E4F8850DE}"/>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8" name="Footer Placeholder 7">
            <a:extLst>
              <a:ext uri="{FF2B5EF4-FFF2-40B4-BE49-F238E27FC236}">
                <a16:creationId xmlns:a16="http://schemas.microsoft.com/office/drawing/2014/main" id="{A8BF2C86-E284-44DD-9187-85A130CB39D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4747C7C-E581-481F-B717-44EAA7E7E93D}"/>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284039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B67E-057C-4270-A289-1E7743747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0D90D2-5062-4D0D-9456-12D028F5E5F6}"/>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4" name="Footer Placeholder 3">
            <a:extLst>
              <a:ext uri="{FF2B5EF4-FFF2-40B4-BE49-F238E27FC236}">
                <a16:creationId xmlns:a16="http://schemas.microsoft.com/office/drawing/2014/main" id="{6D31FA24-A42D-41CF-89C4-FB3B9D9F8E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6288EC-E75D-4EBA-AE96-DBA84F45A75F}"/>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76956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3E90A-F315-4804-A465-F158C4C1A16C}"/>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3" name="Footer Placeholder 2">
            <a:extLst>
              <a:ext uri="{FF2B5EF4-FFF2-40B4-BE49-F238E27FC236}">
                <a16:creationId xmlns:a16="http://schemas.microsoft.com/office/drawing/2014/main" id="{FD18287D-2285-4041-B917-F93FA6A113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EF7163-E8B3-4467-9D74-60A09870DC40}"/>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72221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81D3-1A84-4A99-8737-6A8023C61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AF05E1-960D-4FCB-B4A9-23AE52C3E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E9B656-ED95-48F7-8C44-3634D6B62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044F8D-5465-4B72-B7CB-B766DCE8739F}"/>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6" name="Footer Placeholder 5">
            <a:extLst>
              <a:ext uri="{FF2B5EF4-FFF2-40B4-BE49-F238E27FC236}">
                <a16:creationId xmlns:a16="http://schemas.microsoft.com/office/drawing/2014/main" id="{A2EDDA5A-026E-44AB-B193-1829E84CA1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D0F929-5B04-4D9E-B5B8-52260C0EAD77}"/>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221337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8C06-40B5-41EE-8678-A38DB86BF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BDD9D7-AE13-47D6-BA7B-74A7BD4145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3461E4-2A51-45A7-8AEC-04BB2FBCE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C62C66-FED4-4EBE-AA1D-7EE5B51EE4AD}"/>
              </a:ext>
            </a:extLst>
          </p:cNvPr>
          <p:cNvSpPr>
            <a:spLocks noGrp="1"/>
          </p:cNvSpPr>
          <p:nvPr>
            <p:ph type="dt" sz="half" idx="10"/>
          </p:nvPr>
        </p:nvSpPr>
        <p:spPr/>
        <p:txBody>
          <a:bodyPr/>
          <a:lstStyle/>
          <a:p>
            <a:fld id="{04F10C4B-288B-4239-8FB3-B8ECD7732B7B}" type="datetimeFigureOut">
              <a:rPr lang="en-US" smtClean="0"/>
              <a:t>8/10/2020</a:t>
            </a:fld>
            <a:endParaRPr lang="en-US" dirty="0"/>
          </a:p>
        </p:txBody>
      </p:sp>
      <p:sp>
        <p:nvSpPr>
          <p:cNvPr id="6" name="Footer Placeholder 5">
            <a:extLst>
              <a:ext uri="{FF2B5EF4-FFF2-40B4-BE49-F238E27FC236}">
                <a16:creationId xmlns:a16="http://schemas.microsoft.com/office/drawing/2014/main" id="{5249483C-9D71-40D5-B9A3-CB3188CCF98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D80688-C3AC-4CC0-8FE6-B7DAF7794409}"/>
              </a:ext>
            </a:extLst>
          </p:cNvPr>
          <p:cNvSpPr>
            <a:spLocks noGrp="1"/>
          </p:cNvSpPr>
          <p:nvPr>
            <p:ph type="sldNum" sz="quarter" idx="12"/>
          </p:nvPr>
        </p:nvSpPr>
        <p:spPr/>
        <p:txBody>
          <a:bodyPr/>
          <a:lstStyle/>
          <a:p>
            <a:fld id="{3C331DB0-A2D7-4C50-965E-26EB0976B4EF}" type="slidenum">
              <a:rPr lang="en-US" smtClean="0"/>
              <a:t>‹#›</a:t>
            </a:fld>
            <a:endParaRPr lang="en-US" dirty="0"/>
          </a:p>
        </p:txBody>
      </p:sp>
    </p:spTree>
    <p:extLst>
      <p:ext uri="{BB962C8B-B14F-4D97-AF65-F5344CB8AC3E}">
        <p14:creationId xmlns:p14="http://schemas.microsoft.com/office/powerpoint/2010/main" val="42090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A07DA-09E7-4453-A471-882959707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8E34B-B9B0-4EA3-9922-81770B6689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8998E-BDD3-4BAD-9341-364DE8B83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10C4B-288B-4239-8FB3-B8ECD7732B7B}" type="datetimeFigureOut">
              <a:rPr lang="en-US" smtClean="0"/>
              <a:t>8/10/2020</a:t>
            </a:fld>
            <a:endParaRPr lang="en-US" dirty="0"/>
          </a:p>
        </p:txBody>
      </p:sp>
      <p:sp>
        <p:nvSpPr>
          <p:cNvPr id="5" name="Footer Placeholder 4">
            <a:extLst>
              <a:ext uri="{FF2B5EF4-FFF2-40B4-BE49-F238E27FC236}">
                <a16:creationId xmlns:a16="http://schemas.microsoft.com/office/drawing/2014/main" id="{111E5BAD-E7FD-4A0A-BBB0-BF2176392F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2CA2A1-FCF1-4C6C-8E5E-B89424328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31DB0-A2D7-4C50-965E-26EB0976B4EF}" type="slidenum">
              <a:rPr lang="en-US" smtClean="0"/>
              <a:t>‹#›</a:t>
            </a:fld>
            <a:endParaRPr lang="en-US" dirty="0"/>
          </a:p>
        </p:txBody>
      </p:sp>
    </p:spTree>
    <p:extLst>
      <p:ext uri="{BB962C8B-B14F-4D97-AF65-F5344CB8AC3E}">
        <p14:creationId xmlns:p14="http://schemas.microsoft.com/office/powerpoint/2010/main" val="278643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B0E2-D6BF-4AC2-AFBF-412F8A9464B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118338E-B529-4211-B7C6-EDFF803ADC7A}"/>
              </a:ext>
            </a:extLst>
          </p:cNvPr>
          <p:cNvSpPr>
            <a:spLocks noGrp="1"/>
          </p:cNvSpPr>
          <p:nvPr>
            <p:ph type="subTitle" idx="1"/>
          </p:nvPr>
        </p:nvSpPr>
        <p:spPr/>
        <p:txBody>
          <a:bodyPr/>
          <a:lstStyle/>
          <a:p>
            <a:endParaRPr lang="en-US" dirty="0"/>
          </a:p>
        </p:txBody>
      </p:sp>
      <p:pic>
        <p:nvPicPr>
          <p:cNvPr id="5" name="Picture 4" descr="A picture containing indoor, wall&#10;&#10;Description generated with high confidence">
            <a:extLst>
              <a:ext uri="{FF2B5EF4-FFF2-40B4-BE49-F238E27FC236}">
                <a16:creationId xmlns:a16="http://schemas.microsoft.com/office/drawing/2014/main" id="{33AF24EC-1BF6-48C3-8F68-1D4ED965B32F}"/>
              </a:ext>
            </a:extLst>
          </p:cNvPr>
          <p:cNvPicPr>
            <a:picLocks noChangeAspect="1"/>
          </p:cNvPicPr>
          <p:nvPr/>
        </p:nvPicPr>
        <p:blipFill rotWithShape="1">
          <a:blip r:embed="rId2">
            <a:extLst>
              <a:ext uri="{28A0092B-C50C-407E-A947-70E740481C1C}">
                <a14:useLocalDpi xmlns:a14="http://schemas.microsoft.com/office/drawing/2010/main" val="0"/>
              </a:ext>
            </a:extLst>
          </a:blip>
          <a:srcRect t="-1" b="15625"/>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85FFF0B-46D4-4C0F-9371-AC85A53DCD6C}"/>
              </a:ext>
            </a:extLst>
          </p:cNvPr>
          <p:cNvSpPr/>
          <p:nvPr/>
        </p:nvSpPr>
        <p:spPr>
          <a:xfrm>
            <a:off x="0" y="0"/>
            <a:ext cx="12192000" cy="6858000"/>
          </a:xfrm>
          <a:prstGeom prst="rect">
            <a:avLst/>
          </a:prstGeom>
          <a:solidFill>
            <a:srgbClr val="00206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2A693AB-3DC5-4ECF-B74D-7C2607436602}"/>
              </a:ext>
            </a:extLst>
          </p:cNvPr>
          <p:cNvSpPr txBox="1"/>
          <p:nvPr/>
        </p:nvSpPr>
        <p:spPr>
          <a:xfrm>
            <a:off x="379280" y="1439000"/>
            <a:ext cx="7604389" cy="1015663"/>
          </a:xfrm>
          <a:prstGeom prst="rect">
            <a:avLst/>
          </a:prstGeom>
          <a:noFill/>
        </p:spPr>
        <p:txBody>
          <a:bodyPr wrap="square" rtlCol="0">
            <a:spAutoFit/>
          </a:bodyPr>
          <a:lstStyle/>
          <a:p>
            <a:pPr algn="ctr"/>
            <a:r>
              <a:rPr lang="en-US" sz="6000" i="1" dirty="0">
                <a:solidFill>
                  <a:schemeClr val="bg1"/>
                </a:solidFill>
                <a:effectLst>
                  <a:outerShdw blurRad="50800" dist="38100" dir="2700000" algn="tl" rotWithShape="0">
                    <a:prstClr val="black">
                      <a:alpha val="40000"/>
                    </a:prstClr>
                  </a:outerShdw>
                </a:effectLst>
              </a:rPr>
              <a:t>AVIATION SYSTEM PLAN </a:t>
            </a:r>
            <a:endParaRPr lang="en-US" sz="4800" i="1" dirty="0">
              <a:solidFill>
                <a:schemeClr val="bg1"/>
              </a:solidFill>
              <a:effectLst>
                <a:outerShdw blurRad="50800" dist="38100" dir="2700000" algn="tl" rotWithShape="0">
                  <a:prstClr val="black">
                    <a:alpha val="40000"/>
                  </a:prstClr>
                </a:outerShdw>
              </a:effectLst>
            </a:endParaRPr>
          </a:p>
        </p:txBody>
      </p:sp>
      <p:sp>
        <p:nvSpPr>
          <p:cNvPr id="8" name="Rectangle 7">
            <a:extLst>
              <a:ext uri="{FF2B5EF4-FFF2-40B4-BE49-F238E27FC236}">
                <a16:creationId xmlns:a16="http://schemas.microsoft.com/office/drawing/2014/main" id="{613F45A5-4522-4D01-803D-94BD0C9B8F72}"/>
              </a:ext>
            </a:extLst>
          </p:cNvPr>
          <p:cNvSpPr/>
          <p:nvPr/>
        </p:nvSpPr>
        <p:spPr>
          <a:xfrm>
            <a:off x="0" y="5349875"/>
            <a:ext cx="12192000" cy="1508125"/>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5A93F"/>
              </a:solidFill>
            </a:endParaRPr>
          </a:p>
        </p:txBody>
      </p:sp>
      <p:pic>
        <p:nvPicPr>
          <p:cNvPr id="12" name="Picture 11" descr="A close up of a sign&#10;&#10;Description generated with very high confidence">
            <a:extLst>
              <a:ext uri="{FF2B5EF4-FFF2-40B4-BE49-F238E27FC236}">
                <a16:creationId xmlns:a16="http://schemas.microsoft.com/office/drawing/2014/main" id="{177D4A2F-F04E-44DF-93AD-E1FC1A618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3" y="5733298"/>
            <a:ext cx="4319154" cy="823998"/>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67858A8E-4ED5-42B9-8DEE-A3A45E21E10D}"/>
              </a:ext>
            </a:extLst>
          </p:cNvPr>
          <p:cNvSpPr/>
          <p:nvPr/>
        </p:nvSpPr>
        <p:spPr>
          <a:xfrm>
            <a:off x="8362948" y="0"/>
            <a:ext cx="2843213" cy="5349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5A93F"/>
              </a:solidFill>
            </a:endParaRPr>
          </a:p>
        </p:txBody>
      </p:sp>
      <p:pic>
        <p:nvPicPr>
          <p:cNvPr id="15" name="Picture 14" descr="A close up of a sign&#10;&#10;Description generated with high confidence">
            <a:extLst>
              <a:ext uri="{FF2B5EF4-FFF2-40B4-BE49-F238E27FC236}">
                <a16:creationId xmlns:a16="http://schemas.microsoft.com/office/drawing/2014/main" id="{53E4AA99-35C3-457F-AD85-3FDED40A5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0712" y="1723796"/>
            <a:ext cx="2207684" cy="1655763"/>
          </a:xfrm>
          <a:prstGeom prst="rect">
            <a:avLst/>
          </a:prstGeom>
        </p:spPr>
      </p:pic>
      <p:sp>
        <p:nvSpPr>
          <p:cNvPr id="11" name="TextBox 10">
            <a:extLst>
              <a:ext uri="{FF2B5EF4-FFF2-40B4-BE49-F238E27FC236}">
                <a16:creationId xmlns:a16="http://schemas.microsoft.com/office/drawing/2014/main" id="{CB7455FD-F342-42CB-ABDB-195EF3D774F7}"/>
              </a:ext>
            </a:extLst>
          </p:cNvPr>
          <p:cNvSpPr txBox="1"/>
          <p:nvPr/>
        </p:nvSpPr>
        <p:spPr>
          <a:xfrm>
            <a:off x="463793" y="4015882"/>
            <a:ext cx="11047033" cy="646331"/>
          </a:xfrm>
          <a:prstGeom prst="rect">
            <a:avLst/>
          </a:prstGeom>
          <a:noFill/>
        </p:spPr>
        <p:txBody>
          <a:bodyPr wrap="square" rtlCol="0">
            <a:spAutoFit/>
          </a:bodyPr>
          <a:lstStyle/>
          <a:p>
            <a:r>
              <a:rPr lang="en-US" i="1" dirty="0">
                <a:solidFill>
                  <a:schemeClr val="bg1"/>
                </a:solidFill>
              </a:rPr>
              <a:t>Overview for Maine Aeronautical Advisory Board</a:t>
            </a:r>
          </a:p>
          <a:p>
            <a:r>
              <a:rPr lang="en-US" i="1" dirty="0">
                <a:solidFill>
                  <a:schemeClr val="bg1"/>
                </a:solidFill>
              </a:rPr>
              <a:t>June 10</a:t>
            </a:r>
            <a:r>
              <a:rPr lang="en-US" i="1" baseline="30000" dirty="0">
                <a:solidFill>
                  <a:schemeClr val="bg1"/>
                </a:solidFill>
              </a:rPr>
              <a:t>th</a:t>
            </a:r>
            <a:r>
              <a:rPr lang="en-US" i="1" dirty="0">
                <a:solidFill>
                  <a:schemeClr val="bg1"/>
                </a:solidFill>
              </a:rPr>
              <a:t>, 2020</a:t>
            </a:r>
          </a:p>
        </p:txBody>
      </p:sp>
      <p:sp>
        <p:nvSpPr>
          <p:cNvPr id="16" name="TextBox 15">
            <a:extLst>
              <a:ext uri="{FF2B5EF4-FFF2-40B4-BE49-F238E27FC236}">
                <a16:creationId xmlns:a16="http://schemas.microsoft.com/office/drawing/2014/main" id="{8C704814-376C-43A5-9BF7-134B0ABD8A20}"/>
              </a:ext>
            </a:extLst>
          </p:cNvPr>
          <p:cNvSpPr txBox="1"/>
          <p:nvPr/>
        </p:nvSpPr>
        <p:spPr>
          <a:xfrm>
            <a:off x="463794" y="1249125"/>
            <a:ext cx="11047033" cy="461665"/>
          </a:xfrm>
          <a:prstGeom prst="rect">
            <a:avLst/>
          </a:prstGeom>
          <a:noFill/>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rPr>
              <a:t>Maine State</a:t>
            </a:r>
          </a:p>
        </p:txBody>
      </p:sp>
      <p:sp>
        <p:nvSpPr>
          <p:cNvPr id="18" name="TextBox 17">
            <a:extLst>
              <a:ext uri="{FF2B5EF4-FFF2-40B4-BE49-F238E27FC236}">
                <a16:creationId xmlns:a16="http://schemas.microsoft.com/office/drawing/2014/main" id="{FF616653-9FB9-486E-8105-F935919CD2D5}"/>
              </a:ext>
            </a:extLst>
          </p:cNvPr>
          <p:cNvSpPr txBox="1"/>
          <p:nvPr/>
        </p:nvSpPr>
        <p:spPr>
          <a:xfrm>
            <a:off x="379280" y="2382847"/>
            <a:ext cx="7395575" cy="1323439"/>
          </a:xfrm>
          <a:prstGeom prst="rect">
            <a:avLst/>
          </a:prstGeom>
          <a:noFill/>
        </p:spPr>
        <p:txBody>
          <a:bodyPr wrap="square" rtlCol="0">
            <a:spAutoFit/>
          </a:bodyPr>
          <a:lstStyle/>
          <a:p>
            <a:r>
              <a:rPr lang="en-US" sz="4000" b="1" i="1" dirty="0">
                <a:solidFill>
                  <a:schemeClr val="accent4"/>
                </a:solidFill>
                <a:effectLst>
                  <a:outerShdw blurRad="38100" dist="38100" dir="2700000" algn="tl">
                    <a:srgbClr val="000000">
                      <a:alpha val="43137"/>
                    </a:srgbClr>
                  </a:outerShdw>
                </a:effectLst>
              </a:rPr>
              <a:t>Survey Result Discussions</a:t>
            </a:r>
          </a:p>
          <a:p>
            <a:endParaRPr lang="en-US" sz="4000" b="1" i="1"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747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wall&#10;&#10;Description generated with high confidence">
            <a:extLst>
              <a:ext uri="{FF2B5EF4-FFF2-40B4-BE49-F238E27FC236}">
                <a16:creationId xmlns:a16="http://schemas.microsoft.com/office/drawing/2014/main" id="{33AF24EC-1BF6-48C3-8F68-1D4ED965B32F}"/>
              </a:ext>
            </a:extLst>
          </p:cNvPr>
          <p:cNvPicPr>
            <a:picLocks noChangeAspect="1"/>
          </p:cNvPicPr>
          <p:nvPr/>
        </p:nvPicPr>
        <p:blipFill rotWithShape="1">
          <a:blip r:embed="rId3">
            <a:extLst>
              <a:ext uri="{28A0092B-C50C-407E-A947-70E740481C1C}">
                <a14:useLocalDpi xmlns:a14="http://schemas.microsoft.com/office/drawing/2010/main" val="0"/>
              </a:ext>
            </a:extLst>
          </a:blip>
          <a:srcRect t="-1" b="15625"/>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85FFF0B-46D4-4C0F-9371-AC85A53DCD6C}"/>
              </a:ext>
            </a:extLst>
          </p:cNvPr>
          <p:cNvSpPr/>
          <p:nvPr/>
        </p:nvSpPr>
        <p:spPr>
          <a:xfrm>
            <a:off x="0" y="0"/>
            <a:ext cx="12192000" cy="6858000"/>
          </a:xfrm>
          <a:prstGeom prst="rect">
            <a:avLst/>
          </a:prstGeom>
          <a:solidFill>
            <a:srgbClr val="00206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68956BC-074D-4189-B505-3A38855A5EDB}"/>
              </a:ext>
            </a:extLst>
          </p:cNvPr>
          <p:cNvSpPr/>
          <p:nvPr/>
        </p:nvSpPr>
        <p:spPr>
          <a:xfrm>
            <a:off x="-9526" y="969844"/>
            <a:ext cx="12201525" cy="5888156"/>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1F59781-BD12-4EE7-969B-7C1118ACF5E8}"/>
              </a:ext>
            </a:extLst>
          </p:cNvPr>
          <p:cNvSpPr txBox="1"/>
          <p:nvPr/>
        </p:nvSpPr>
        <p:spPr>
          <a:xfrm>
            <a:off x="807245" y="3065036"/>
            <a:ext cx="6974680" cy="369332"/>
          </a:xfrm>
          <a:prstGeom prst="rect">
            <a:avLst/>
          </a:prstGeom>
          <a:noFill/>
        </p:spPr>
        <p:txBody>
          <a:bodyPr wrap="square" rtlCol="0">
            <a:spAutoFit/>
          </a:bodyPr>
          <a:lstStyle/>
          <a:p>
            <a:endParaRPr lang="en-US" dirty="0"/>
          </a:p>
        </p:txBody>
      </p:sp>
      <p:pic>
        <p:nvPicPr>
          <p:cNvPr id="12" name="Picture 11" descr="A close up of a sign&#10;&#10;Description generated with very high confidence">
            <a:extLst>
              <a:ext uri="{FF2B5EF4-FFF2-40B4-BE49-F238E27FC236}">
                <a16:creationId xmlns:a16="http://schemas.microsoft.com/office/drawing/2014/main" id="{177D4A2F-F04E-44DF-93AD-E1FC1A618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06" y="6237233"/>
            <a:ext cx="2462212" cy="469735"/>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A9544DAA-A470-4E99-80C0-89E2D498A7A5}"/>
              </a:ext>
            </a:extLst>
          </p:cNvPr>
          <p:cNvSpPr txBox="1"/>
          <p:nvPr/>
        </p:nvSpPr>
        <p:spPr>
          <a:xfrm>
            <a:off x="621505" y="138847"/>
            <a:ext cx="11047033" cy="830997"/>
          </a:xfrm>
          <a:prstGeom prst="rect">
            <a:avLst/>
          </a:prstGeom>
          <a:noFill/>
        </p:spPr>
        <p:txBody>
          <a:bodyPr wrap="square" rtlCol="0">
            <a:spAutoFit/>
          </a:bodyPr>
          <a:lstStyle/>
          <a:p>
            <a:r>
              <a:rPr lang="en-US" sz="4800" i="1" dirty="0">
                <a:solidFill>
                  <a:schemeClr val="bg1"/>
                </a:solidFill>
              </a:rPr>
              <a:t>Airport Functions Quantitative Ranking </a:t>
            </a:r>
          </a:p>
        </p:txBody>
      </p:sp>
      <p:cxnSp>
        <p:nvCxnSpPr>
          <p:cNvPr id="7" name="Straight Connector 6">
            <a:extLst>
              <a:ext uri="{FF2B5EF4-FFF2-40B4-BE49-F238E27FC236}">
                <a16:creationId xmlns:a16="http://schemas.microsoft.com/office/drawing/2014/main" id="{B87194F8-908A-48B2-B228-04C426DF6011}"/>
              </a:ext>
            </a:extLst>
          </p:cNvPr>
          <p:cNvCxnSpPr/>
          <p:nvPr/>
        </p:nvCxnSpPr>
        <p:spPr>
          <a:xfrm>
            <a:off x="0" y="6172200"/>
            <a:ext cx="12192000" cy="0"/>
          </a:xfrm>
          <a:prstGeom prst="line">
            <a:avLst/>
          </a:prstGeom>
          <a:ln w="38100">
            <a:solidFill>
              <a:srgbClr val="E7B824"/>
            </a:solidFill>
          </a:ln>
        </p:spPr>
        <p:style>
          <a:lnRef idx="1">
            <a:schemeClr val="accent1"/>
          </a:lnRef>
          <a:fillRef idx="0">
            <a:schemeClr val="accent1"/>
          </a:fillRef>
          <a:effectRef idx="0">
            <a:schemeClr val="accent1"/>
          </a:effectRef>
          <a:fontRef idx="minor">
            <a:schemeClr val="tx1"/>
          </a:fontRef>
        </p:style>
      </p:cxnSp>
      <p:pic>
        <p:nvPicPr>
          <p:cNvPr id="14" name="Picture 8" descr="MaineDOT Kittery">
            <a:extLst>
              <a:ext uri="{FF2B5EF4-FFF2-40B4-BE49-F238E27FC236}">
                <a16:creationId xmlns:a16="http://schemas.microsoft.com/office/drawing/2014/main" id="{8F66EFD2-1B89-4B56-BC94-3C27513CE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9945" y="6276370"/>
            <a:ext cx="1975414" cy="506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
            <a:extLst>
              <a:ext uri="{FF2B5EF4-FFF2-40B4-BE49-F238E27FC236}">
                <a16:creationId xmlns:a16="http://schemas.microsoft.com/office/drawing/2014/main" id="{C9701B54-AFB8-4F9B-99A5-F2DB73D9F9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762" y="1174810"/>
            <a:ext cx="5043647" cy="44112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37913694-83E5-4E25-A70C-2D6D3BA49BCE}"/>
              </a:ext>
            </a:extLst>
          </p:cNvPr>
          <p:cNvSpPr txBox="1"/>
          <p:nvPr/>
        </p:nvSpPr>
        <p:spPr>
          <a:xfrm>
            <a:off x="271525" y="2960374"/>
            <a:ext cx="6081841" cy="2554545"/>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solidFill>
                  <a:srgbClr val="005BBE"/>
                </a:solidFill>
              </a:rPr>
              <a:t>What are the functions of your airport?</a:t>
            </a:r>
          </a:p>
          <a:p>
            <a:pPr marL="742950" lvl="1" indent="-285750">
              <a:buFont typeface="Arial" panose="020B0604020202020204" pitchFamily="34" charset="0"/>
              <a:buChar char="•"/>
            </a:pPr>
            <a:r>
              <a:rPr lang="en-US" sz="1600" dirty="0">
                <a:solidFill>
                  <a:srgbClr val="005BBE"/>
                </a:solidFill>
              </a:rPr>
              <a:t>Can you provide examples of operators and frequency of use per function?</a:t>
            </a:r>
          </a:p>
          <a:p>
            <a:pPr marL="742950" lvl="1" indent="-285750">
              <a:buFont typeface="Arial" panose="020B0604020202020204" pitchFamily="34" charset="0"/>
              <a:buChar char="•"/>
            </a:pPr>
            <a:r>
              <a:rPr lang="en-US" sz="1600" dirty="0">
                <a:solidFill>
                  <a:srgbClr val="005BBE"/>
                </a:solidFill>
              </a:rPr>
              <a:t>Does this list cover all your markets? If not, what’s missing?</a:t>
            </a:r>
          </a:p>
          <a:p>
            <a:pPr marL="742950" lvl="1" indent="-285750">
              <a:buFont typeface="Arial" panose="020B0604020202020204" pitchFamily="34" charset="0"/>
              <a:buChar char="•"/>
            </a:pPr>
            <a:r>
              <a:rPr lang="en-US" sz="1600" dirty="0">
                <a:solidFill>
                  <a:srgbClr val="005BBE"/>
                </a:solidFill>
              </a:rPr>
              <a:t>Can you rank these functions by priority and importance for your airport?</a:t>
            </a:r>
          </a:p>
          <a:p>
            <a:pPr marL="742950" lvl="1" indent="-285750">
              <a:buFont typeface="Arial" panose="020B0604020202020204" pitchFamily="34" charset="0"/>
              <a:buChar char="•"/>
            </a:pPr>
            <a:r>
              <a:rPr lang="en-US" sz="1600" dirty="0">
                <a:solidFill>
                  <a:srgbClr val="005BBE"/>
                </a:solidFill>
              </a:rPr>
              <a:t>Anticipated changes in functions?</a:t>
            </a:r>
          </a:p>
          <a:p>
            <a:pPr marL="742950" lvl="1" indent="-285750">
              <a:buFont typeface="Arial" panose="020B0604020202020204" pitchFamily="34" charset="0"/>
              <a:buChar char="•"/>
            </a:pPr>
            <a:r>
              <a:rPr lang="en-US" sz="1600" dirty="0">
                <a:solidFill>
                  <a:srgbClr val="005BBE"/>
                </a:solidFill>
              </a:rPr>
              <a:t>Do you have functions that you would like to see at your airport?</a:t>
            </a:r>
          </a:p>
          <a:p>
            <a:pPr marL="742950" lvl="1" indent="-285750">
              <a:buFont typeface="Arial" panose="020B0604020202020204" pitchFamily="34" charset="0"/>
              <a:buChar char="•"/>
            </a:pPr>
            <a:r>
              <a:rPr lang="en-US" sz="1600" dirty="0">
                <a:solidFill>
                  <a:srgbClr val="005BBE"/>
                </a:solidFill>
              </a:rPr>
              <a:t>What are your stakeholders concerns for these functions?</a:t>
            </a:r>
          </a:p>
        </p:txBody>
      </p:sp>
      <p:sp>
        <p:nvSpPr>
          <p:cNvPr id="26" name="TextBox 25">
            <a:extLst>
              <a:ext uri="{FF2B5EF4-FFF2-40B4-BE49-F238E27FC236}">
                <a16:creationId xmlns:a16="http://schemas.microsoft.com/office/drawing/2014/main" id="{6665B14F-2121-4C51-BA10-65A6E61C11F1}"/>
              </a:ext>
            </a:extLst>
          </p:cNvPr>
          <p:cNvSpPr txBox="1"/>
          <p:nvPr/>
        </p:nvSpPr>
        <p:spPr>
          <a:xfrm>
            <a:off x="-564661" y="700534"/>
            <a:ext cx="6785930" cy="2585323"/>
          </a:xfrm>
          <a:prstGeom prst="rect">
            <a:avLst/>
          </a:prstGeom>
          <a:noFill/>
        </p:spPr>
        <p:txBody>
          <a:bodyPr wrap="square" rtlCol="0">
            <a:spAutoFit/>
          </a:bodyPr>
          <a:lstStyle/>
          <a:p>
            <a:endParaRPr lang="en-US" dirty="0"/>
          </a:p>
          <a:p>
            <a:pPr lvl="2"/>
            <a:r>
              <a:rPr lang="en-US" sz="1600" b="1" dirty="0">
                <a:solidFill>
                  <a:srgbClr val="005BBE"/>
                </a:solidFill>
                <a:effectLst>
                  <a:outerShdw blurRad="38100" dist="38100" dir="2700000" algn="tl">
                    <a:srgbClr val="000000">
                      <a:alpha val="43137"/>
                    </a:srgbClr>
                  </a:outerShdw>
                </a:effectLst>
              </a:rPr>
              <a:t>Each SASP Airport serves a role and function in the system, which is a based upon existing users, activity types, and location.  We know that many airports perform the same functions, but we also know that many of these activities vary in frequency and scale.   So we will be asking each Airport to rank the level of activity within each function shown at right, and we’ll be asking to confirm or clarify information on these functions and themes gathered in their survey. Questions needed to be asked:</a:t>
            </a:r>
          </a:p>
          <a:p>
            <a:pPr lvl="2"/>
            <a:endParaRPr lang="en-US" sz="1600" dirty="0">
              <a:solidFill>
                <a:srgbClr val="005BBE"/>
              </a:solidFill>
            </a:endParaRPr>
          </a:p>
        </p:txBody>
      </p:sp>
      <p:sp>
        <p:nvSpPr>
          <p:cNvPr id="2" name="TextBox 1">
            <a:extLst>
              <a:ext uri="{FF2B5EF4-FFF2-40B4-BE49-F238E27FC236}">
                <a16:creationId xmlns:a16="http://schemas.microsoft.com/office/drawing/2014/main" id="{7E551372-65E2-48E5-BB66-09C7536A2971}"/>
              </a:ext>
            </a:extLst>
          </p:cNvPr>
          <p:cNvSpPr txBox="1"/>
          <p:nvPr/>
        </p:nvSpPr>
        <p:spPr>
          <a:xfrm>
            <a:off x="76641" y="5566042"/>
            <a:ext cx="11024621" cy="923330"/>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005BBE"/>
                </a:solidFill>
              </a:rPr>
              <a:t>Figure 1 is from the FAA ASSET Report and is in no particular order or priority. The SASP may create priorities and</a:t>
            </a:r>
          </a:p>
          <a:p>
            <a:r>
              <a:rPr lang="en-US" dirty="0">
                <a:solidFill>
                  <a:srgbClr val="005BBE"/>
                </a:solidFill>
              </a:rPr>
              <a:t> rankings based on these functions.</a:t>
            </a:r>
          </a:p>
          <a:p>
            <a:endParaRPr lang="en-US" dirty="0"/>
          </a:p>
        </p:txBody>
      </p:sp>
    </p:spTree>
    <p:extLst>
      <p:ext uri="{BB962C8B-B14F-4D97-AF65-F5344CB8AC3E}">
        <p14:creationId xmlns:p14="http://schemas.microsoft.com/office/powerpoint/2010/main" val="423442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wall&#10;&#10;Description generated with high confidence">
            <a:extLst>
              <a:ext uri="{FF2B5EF4-FFF2-40B4-BE49-F238E27FC236}">
                <a16:creationId xmlns:a16="http://schemas.microsoft.com/office/drawing/2014/main" id="{33AF24EC-1BF6-48C3-8F68-1D4ED965B32F}"/>
              </a:ext>
            </a:extLst>
          </p:cNvPr>
          <p:cNvPicPr>
            <a:picLocks noChangeAspect="1"/>
          </p:cNvPicPr>
          <p:nvPr/>
        </p:nvPicPr>
        <p:blipFill rotWithShape="1">
          <a:blip r:embed="rId3">
            <a:extLst>
              <a:ext uri="{28A0092B-C50C-407E-A947-70E740481C1C}">
                <a14:useLocalDpi xmlns:a14="http://schemas.microsoft.com/office/drawing/2010/main" val="0"/>
              </a:ext>
            </a:extLst>
          </a:blip>
          <a:srcRect t="-1" b="15625"/>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85FFF0B-46D4-4C0F-9371-AC85A53DCD6C}"/>
              </a:ext>
            </a:extLst>
          </p:cNvPr>
          <p:cNvSpPr/>
          <p:nvPr/>
        </p:nvSpPr>
        <p:spPr>
          <a:xfrm>
            <a:off x="0" y="0"/>
            <a:ext cx="12192000" cy="6858000"/>
          </a:xfrm>
          <a:prstGeom prst="rect">
            <a:avLst/>
          </a:prstGeom>
          <a:solidFill>
            <a:srgbClr val="00206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68956BC-074D-4189-B505-3A38855A5EDB}"/>
              </a:ext>
            </a:extLst>
          </p:cNvPr>
          <p:cNvSpPr/>
          <p:nvPr/>
        </p:nvSpPr>
        <p:spPr>
          <a:xfrm>
            <a:off x="-10252" y="969844"/>
            <a:ext cx="12201525" cy="5888156"/>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1F59781-BD12-4EE7-969B-7C1118ACF5E8}"/>
              </a:ext>
            </a:extLst>
          </p:cNvPr>
          <p:cNvSpPr txBox="1"/>
          <p:nvPr/>
        </p:nvSpPr>
        <p:spPr>
          <a:xfrm>
            <a:off x="807245" y="3065036"/>
            <a:ext cx="6974680" cy="369332"/>
          </a:xfrm>
          <a:prstGeom prst="rect">
            <a:avLst/>
          </a:prstGeom>
          <a:noFill/>
        </p:spPr>
        <p:txBody>
          <a:bodyPr wrap="square" rtlCol="0">
            <a:spAutoFit/>
          </a:bodyPr>
          <a:lstStyle/>
          <a:p>
            <a:endParaRPr lang="en-US" dirty="0"/>
          </a:p>
        </p:txBody>
      </p:sp>
      <p:pic>
        <p:nvPicPr>
          <p:cNvPr id="12" name="Picture 11" descr="A close up of a sign&#10;&#10;Description generated with very high confidence">
            <a:extLst>
              <a:ext uri="{FF2B5EF4-FFF2-40B4-BE49-F238E27FC236}">
                <a16:creationId xmlns:a16="http://schemas.microsoft.com/office/drawing/2014/main" id="{177D4A2F-F04E-44DF-93AD-E1FC1A618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06" y="6237233"/>
            <a:ext cx="2462212" cy="469735"/>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A9544DAA-A470-4E99-80C0-89E2D498A7A5}"/>
              </a:ext>
            </a:extLst>
          </p:cNvPr>
          <p:cNvSpPr txBox="1"/>
          <p:nvPr/>
        </p:nvSpPr>
        <p:spPr>
          <a:xfrm>
            <a:off x="184773" y="138847"/>
            <a:ext cx="11907140" cy="830997"/>
          </a:xfrm>
          <a:prstGeom prst="rect">
            <a:avLst/>
          </a:prstGeom>
          <a:noFill/>
        </p:spPr>
        <p:txBody>
          <a:bodyPr wrap="square" rtlCol="0">
            <a:spAutoFit/>
          </a:bodyPr>
          <a:lstStyle/>
          <a:p>
            <a:r>
              <a:rPr lang="en-US" sz="4800" i="1" dirty="0">
                <a:solidFill>
                  <a:schemeClr val="bg1"/>
                </a:solidFill>
              </a:rPr>
              <a:t>Airport Manager &amp; Stakeholder Survey Themes</a:t>
            </a:r>
          </a:p>
        </p:txBody>
      </p:sp>
      <p:cxnSp>
        <p:nvCxnSpPr>
          <p:cNvPr id="7" name="Straight Connector 6">
            <a:extLst>
              <a:ext uri="{FF2B5EF4-FFF2-40B4-BE49-F238E27FC236}">
                <a16:creationId xmlns:a16="http://schemas.microsoft.com/office/drawing/2014/main" id="{B87194F8-908A-48B2-B228-04C426DF6011}"/>
              </a:ext>
            </a:extLst>
          </p:cNvPr>
          <p:cNvCxnSpPr/>
          <p:nvPr/>
        </p:nvCxnSpPr>
        <p:spPr>
          <a:xfrm>
            <a:off x="0" y="6172200"/>
            <a:ext cx="12192000" cy="0"/>
          </a:xfrm>
          <a:prstGeom prst="line">
            <a:avLst/>
          </a:prstGeom>
          <a:ln w="38100">
            <a:solidFill>
              <a:srgbClr val="E7B824"/>
            </a:solidFill>
          </a:ln>
        </p:spPr>
        <p:style>
          <a:lnRef idx="1">
            <a:schemeClr val="accent1"/>
          </a:lnRef>
          <a:fillRef idx="0">
            <a:schemeClr val="accent1"/>
          </a:fillRef>
          <a:effectRef idx="0">
            <a:schemeClr val="accent1"/>
          </a:effectRef>
          <a:fontRef idx="minor">
            <a:schemeClr val="tx1"/>
          </a:fontRef>
        </p:style>
      </p:cxnSp>
      <p:pic>
        <p:nvPicPr>
          <p:cNvPr id="14" name="Picture 8" descr="MaineDOT Kittery">
            <a:extLst>
              <a:ext uri="{FF2B5EF4-FFF2-40B4-BE49-F238E27FC236}">
                <a16:creationId xmlns:a16="http://schemas.microsoft.com/office/drawing/2014/main" id="{8F66EFD2-1B89-4B56-BC94-3C27513CE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9945" y="6276370"/>
            <a:ext cx="1975414" cy="506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B4AB9FC-EE89-4A8C-BA75-75DC0EA42B9B}"/>
              </a:ext>
            </a:extLst>
          </p:cNvPr>
          <p:cNvSpPr txBox="1"/>
          <p:nvPr/>
        </p:nvSpPr>
        <p:spPr>
          <a:xfrm>
            <a:off x="445221" y="1119732"/>
            <a:ext cx="5518699" cy="1600438"/>
          </a:xfrm>
          <a:prstGeom prst="rect">
            <a:avLst/>
          </a:prstGeom>
          <a:noFill/>
        </p:spPr>
        <p:txBody>
          <a:bodyPr wrap="square" rtlCol="0">
            <a:spAutoFit/>
          </a:bodyPr>
          <a:lstStyle/>
          <a:p>
            <a:pPr algn="just"/>
            <a:r>
              <a:rPr lang="en-US" sz="1600" b="1" dirty="0">
                <a:solidFill>
                  <a:srgbClr val="005BBE"/>
                </a:solidFill>
                <a:effectLst>
                  <a:outerShdw blurRad="38100" dist="38100" dir="2700000" algn="tl">
                    <a:srgbClr val="000000">
                      <a:alpha val="43137"/>
                    </a:srgbClr>
                  </a:outerShdw>
                </a:effectLst>
              </a:rPr>
              <a:t>The Airport Manager’s surveys provided an abundant amount of information describing their type of facility. The themes were categorized as Maintenance Challenges, Facility Needs, and Additional Services Required.</a:t>
            </a:r>
          </a:p>
          <a:p>
            <a:endParaRPr lang="en-US" dirty="0"/>
          </a:p>
          <a:p>
            <a:pPr marL="285750" indent="-285750">
              <a:spcAft>
                <a:spcPts val="200"/>
              </a:spcAft>
              <a:buFont typeface="Arial" panose="020B0604020202020204" pitchFamily="34" charset="0"/>
              <a:buChar char="•"/>
              <a:defRPr/>
            </a:pPr>
            <a:endParaRPr lang="en-US" sz="1600" dirty="0">
              <a:solidFill>
                <a:srgbClr val="005BBE"/>
              </a:solidFill>
            </a:endParaRPr>
          </a:p>
        </p:txBody>
      </p:sp>
      <p:sp>
        <p:nvSpPr>
          <p:cNvPr id="25" name="TextBox 24">
            <a:extLst>
              <a:ext uri="{FF2B5EF4-FFF2-40B4-BE49-F238E27FC236}">
                <a16:creationId xmlns:a16="http://schemas.microsoft.com/office/drawing/2014/main" id="{7D7439D6-03F4-4352-881F-3A3ECD06744F}"/>
              </a:ext>
            </a:extLst>
          </p:cNvPr>
          <p:cNvSpPr txBox="1"/>
          <p:nvPr/>
        </p:nvSpPr>
        <p:spPr>
          <a:xfrm>
            <a:off x="444494" y="2239590"/>
            <a:ext cx="5503053" cy="3724096"/>
          </a:xfrm>
          <a:prstGeom prst="rect">
            <a:avLst/>
          </a:prstGeom>
          <a:noFill/>
        </p:spPr>
        <p:txBody>
          <a:bodyPr wrap="square" rtlCol="0">
            <a:spAutoFit/>
          </a:bodyPr>
          <a:lstStyle/>
          <a:p>
            <a:r>
              <a:rPr lang="en-US" sz="1400" b="1" i="1" dirty="0"/>
              <a:t>Maintenance Challenges – Airport Managers</a:t>
            </a:r>
          </a:p>
          <a:p>
            <a:pPr marL="285750" indent="-285750">
              <a:buFont typeface="Arial" panose="020B0604020202020204" pitchFamily="34" charset="0"/>
              <a:buChar char="•"/>
            </a:pPr>
            <a:r>
              <a:rPr lang="en-US" sz="1400" dirty="0"/>
              <a:t>Out of 94 responses related to what challenges airport managers are dealing with regarding maintenance:</a:t>
            </a:r>
          </a:p>
          <a:p>
            <a:pPr marL="285750" indent="-285750">
              <a:buFont typeface="Arial" panose="020B0604020202020204" pitchFamily="34" charset="0"/>
              <a:buChar char="•"/>
            </a:pPr>
            <a:r>
              <a:rPr lang="en-US" sz="1400" dirty="0"/>
              <a:t>Snow Removal – 20% was the highest theme.</a:t>
            </a:r>
          </a:p>
          <a:p>
            <a:endParaRPr lang="en-US" sz="1400" dirty="0"/>
          </a:p>
          <a:p>
            <a:r>
              <a:rPr lang="en-US" sz="1400" b="1" i="1" dirty="0"/>
              <a:t>Facility Development Needs – Airport Managers</a:t>
            </a:r>
            <a:endParaRPr lang="en-US" sz="1400" dirty="0"/>
          </a:p>
          <a:p>
            <a:pPr marL="285750" indent="-285750">
              <a:buFont typeface="Arial" panose="020B0604020202020204" pitchFamily="34" charset="0"/>
              <a:buChar char="•"/>
            </a:pPr>
            <a:r>
              <a:rPr lang="en-US" sz="1400" dirty="0"/>
              <a:t>Out of 98 responses related to what facility development needs airport managers require: </a:t>
            </a:r>
          </a:p>
          <a:p>
            <a:pPr marL="285750" indent="-285750">
              <a:buFont typeface="Arial" panose="020B0604020202020204" pitchFamily="34" charset="0"/>
              <a:buChar char="•"/>
            </a:pPr>
            <a:r>
              <a:rPr lang="en-US" sz="1400" dirty="0"/>
              <a:t>Hangars – 24.5% was the highest theme.</a:t>
            </a:r>
          </a:p>
          <a:p>
            <a:endParaRPr lang="en-US" sz="1400" dirty="0"/>
          </a:p>
          <a:p>
            <a:r>
              <a:rPr lang="en-US" sz="1400" b="1" i="1" dirty="0"/>
              <a:t>Additional Services Required – Airport Managers</a:t>
            </a:r>
            <a:endParaRPr lang="en-US" sz="1400" dirty="0"/>
          </a:p>
          <a:p>
            <a:pPr marL="285750" indent="-285750">
              <a:buFont typeface="Arial" panose="020B0604020202020204" pitchFamily="34" charset="0"/>
              <a:buChar char="•"/>
            </a:pPr>
            <a:r>
              <a:rPr lang="en-US" sz="1400" dirty="0"/>
              <a:t>30 out of 36 Managers believed MaineDOT services provided are sufficient, but those who did not, noted that additional (state only) Grants/Funding are a service / program desired.</a:t>
            </a:r>
          </a:p>
          <a:p>
            <a:endParaRPr lang="en-US" sz="1400" dirty="0"/>
          </a:p>
          <a:p>
            <a:endParaRPr lang="en-US" sz="1400" dirty="0"/>
          </a:p>
          <a:p>
            <a:pPr marL="285750" indent="-285750">
              <a:spcAft>
                <a:spcPts val="200"/>
              </a:spcAft>
              <a:buFont typeface="Arial" panose="020B0604020202020204" pitchFamily="34" charset="0"/>
              <a:buChar char="•"/>
              <a:defRPr/>
            </a:pPr>
            <a:endParaRPr lang="en-US" sz="1200" dirty="0">
              <a:solidFill>
                <a:srgbClr val="005BBE"/>
              </a:solidFill>
            </a:endParaRPr>
          </a:p>
        </p:txBody>
      </p:sp>
      <p:sp>
        <p:nvSpPr>
          <p:cNvPr id="15" name="TextBox 14">
            <a:extLst>
              <a:ext uri="{FF2B5EF4-FFF2-40B4-BE49-F238E27FC236}">
                <a16:creationId xmlns:a16="http://schemas.microsoft.com/office/drawing/2014/main" id="{1ED42933-432C-429E-AE53-4F535C554A74}"/>
              </a:ext>
            </a:extLst>
          </p:cNvPr>
          <p:cNvSpPr txBox="1"/>
          <p:nvPr/>
        </p:nvSpPr>
        <p:spPr>
          <a:xfrm>
            <a:off x="6322080" y="1115551"/>
            <a:ext cx="5518699" cy="830997"/>
          </a:xfrm>
          <a:prstGeom prst="rect">
            <a:avLst/>
          </a:prstGeom>
          <a:noFill/>
        </p:spPr>
        <p:txBody>
          <a:bodyPr wrap="square" rtlCol="0">
            <a:spAutoFit/>
          </a:bodyPr>
          <a:lstStyle/>
          <a:p>
            <a:r>
              <a:rPr lang="en-US" sz="1600" b="1" dirty="0">
                <a:solidFill>
                  <a:srgbClr val="005BBE"/>
                </a:solidFill>
                <a:effectLst>
                  <a:outerShdw blurRad="38100" dist="38100" dir="2700000" algn="tl">
                    <a:srgbClr val="000000">
                      <a:alpha val="43137"/>
                    </a:srgbClr>
                  </a:outerShdw>
                </a:effectLst>
              </a:rPr>
              <a:t>Conversely, Airport Stakeholder themes viewed things differently. Some themes were shared. Namely, funding and facility needs.</a:t>
            </a:r>
          </a:p>
        </p:txBody>
      </p:sp>
      <p:sp>
        <p:nvSpPr>
          <p:cNvPr id="16" name="TextBox 15">
            <a:extLst>
              <a:ext uri="{FF2B5EF4-FFF2-40B4-BE49-F238E27FC236}">
                <a16:creationId xmlns:a16="http://schemas.microsoft.com/office/drawing/2014/main" id="{D3B1D1AF-B096-4877-B00D-A24CBE981296}"/>
              </a:ext>
            </a:extLst>
          </p:cNvPr>
          <p:cNvSpPr txBox="1"/>
          <p:nvPr/>
        </p:nvSpPr>
        <p:spPr>
          <a:xfrm>
            <a:off x="6409141" y="2239590"/>
            <a:ext cx="5894879" cy="3293209"/>
          </a:xfrm>
          <a:prstGeom prst="rect">
            <a:avLst/>
          </a:prstGeom>
          <a:noFill/>
        </p:spPr>
        <p:txBody>
          <a:bodyPr wrap="square" rtlCol="0">
            <a:spAutoFit/>
          </a:bodyPr>
          <a:lstStyle/>
          <a:p>
            <a:r>
              <a:rPr lang="en-US" sz="1400" b="1" i="1" dirty="0"/>
              <a:t>Greatest Strength – Airport Stakeholders</a:t>
            </a:r>
          </a:p>
          <a:p>
            <a:pPr marL="285750" indent="-285750">
              <a:buFont typeface="Arial" panose="020B0604020202020204" pitchFamily="34" charset="0"/>
              <a:buChar char="•"/>
            </a:pPr>
            <a:r>
              <a:rPr lang="en-US" sz="1400" dirty="0"/>
              <a:t>Variety, number of airports, and geographical distribution</a:t>
            </a:r>
          </a:p>
          <a:p>
            <a:pPr marL="285750" indent="-285750">
              <a:buFont typeface="Arial" panose="020B0604020202020204" pitchFamily="34" charset="0"/>
              <a:buChar char="•"/>
            </a:pPr>
            <a:r>
              <a:rPr lang="en-US" sz="1400" dirty="0"/>
              <a:t>Natural Beauty</a:t>
            </a:r>
          </a:p>
          <a:p>
            <a:pPr marL="285750" indent="-285750">
              <a:buFont typeface="Arial" panose="020B0604020202020204" pitchFamily="34" charset="0"/>
              <a:buChar char="•"/>
            </a:pPr>
            <a:r>
              <a:rPr lang="en-US" sz="1400" dirty="0"/>
              <a:t>Access to float planes</a:t>
            </a:r>
          </a:p>
          <a:p>
            <a:pPr marL="285750" indent="-285750">
              <a:buFont typeface="Arial" panose="020B0604020202020204" pitchFamily="34" charset="0"/>
              <a:buChar char="•"/>
            </a:pPr>
            <a:r>
              <a:rPr lang="en-US" sz="1400" dirty="0"/>
              <a:t>Air Guard Base Strategic Location </a:t>
            </a:r>
          </a:p>
          <a:p>
            <a:endParaRPr lang="en-US" sz="1400" dirty="0"/>
          </a:p>
          <a:p>
            <a:r>
              <a:rPr lang="en-US" sz="1400" b="1" i="1" dirty="0"/>
              <a:t>Needs – Airport Stakeholders</a:t>
            </a:r>
            <a:endParaRPr lang="en-US" sz="1400" dirty="0"/>
          </a:p>
          <a:p>
            <a:pPr marL="285750" indent="-285750">
              <a:buFont typeface="Arial" panose="020B0604020202020204" pitchFamily="34" charset="0"/>
              <a:buChar char="•"/>
            </a:pPr>
            <a:r>
              <a:rPr lang="en-US" sz="1400" dirty="0"/>
              <a:t>Expanded basic levels of service [such as weather reporting, fueling services and facility conditions – (22 mentions)]</a:t>
            </a:r>
          </a:p>
          <a:p>
            <a:pPr marL="285750" indent="-285750">
              <a:buFont typeface="Arial" panose="020B0604020202020204" pitchFamily="34" charset="0"/>
              <a:buChar char="•"/>
            </a:pPr>
            <a:r>
              <a:rPr lang="en-US" sz="1400" dirty="0"/>
              <a:t>Funding (13 mentions)</a:t>
            </a:r>
          </a:p>
          <a:p>
            <a:pPr marL="285750" indent="-285750">
              <a:buFont typeface="Arial" panose="020B0604020202020204" pitchFamily="34" charset="0"/>
              <a:buChar char="•"/>
            </a:pPr>
            <a:r>
              <a:rPr lang="en-US" sz="1400" dirty="0"/>
              <a:t>Expanded educational outreach for younger generations (9 mentions)</a:t>
            </a:r>
          </a:p>
          <a:p>
            <a:pPr marL="285750" indent="-285750">
              <a:buFont typeface="Arial" panose="020B0604020202020204" pitchFamily="34" charset="0"/>
              <a:buChar char="•"/>
            </a:pPr>
            <a:r>
              <a:rPr lang="en-US" sz="1400" dirty="0"/>
              <a:t>Improved collaboration between businesses and government entities        (7 Mentions)</a:t>
            </a:r>
          </a:p>
          <a:p>
            <a:endParaRPr lang="en-US" sz="1400" dirty="0"/>
          </a:p>
          <a:p>
            <a:pPr marL="285750" indent="-285750">
              <a:spcAft>
                <a:spcPts val="200"/>
              </a:spcAft>
              <a:buFont typeface="Arial" panose="020B0604020202020204" pitchFamily="34" charset="0"/>
              <a:buChar char="•"/>
              <a:defRPr/>
            </a:pPr>
            <a:endParaRPr lang="en-US" sz="1200" dirty="0">
              <a:solidFill>
                <a:srgbClr val="005BBE"/>
              </a:solidFill>
            </a:endParaRPr>
          </a:p>
        </p:txBody>
      </p:sp>
      <p:sp>
        <p:nvSpPr>
          <p:cNvPr id="2" name="Rectangle 1">
            <a:extLst>
              <a:ext uri="{FF2B5EF4-FFF2-40B4-BE49-F238E27FC236}">
                <a16:creationId xmlns:a16="http://schemas.microsoft.com/office/drawing/2014/main" id="{4BD03627-2C65-4C25-9719-D1924265C575}"/>
              </a:ext>
            </a:extLst>
          </p:cNvPr>
          <p:cNvSpPr/>
          <p:nvPr/>
        </p:nvSpPr>
        <p:spPr>
          <a:xfrm>
            <a:off x="6065428" y="1244605"/>
            <a:ext cx="45719" cy="4704511"/>
          </a:xfrm>
          <a:prstGeom prst="rect">
            <a:avLst/>
          </a:prstGeom>
          <a:solidFill>
            <a:srgbClr val="3F5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94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wall&#10;&#10;Description generated with high confidence">
            <a:extLst>
              <a:ext uri="{FF2B5EF4-FFF2-40B4-BE49-F238E27FC236}">
                <a16:creationId xmlns:a16="http://schemas.microsoft.com/office/drawing/2014/main" id="{33AF24EC-1BF6-48C3-8F68-1D4ED965B32F}"/>
              </a:ext>
            </a:extLst>
          </p:cNvPr>
          <p:cNvPicPr>
            <a:picLocks noChangeAspect="1"/>
          </p:cNvPicPr>
          <p:nvPr/>
        </p:nvPicPr>
        <p:blipFill rotWithShape="1">
          <a:blip r:embed="rId3">
            <a:extLst>
              <a:ext uri="{28A0092B-C50C-407E-A947-70E740481C1C}">
                <a14:useLocalDpi xmlns:a14="http://schemas.microsoft.com/office/drawing/2010/main" val="0"/>
              </a:ext>
            </a:extLst>
          </a:blip>
          <a:srcRect t="-1" b="15625"/>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85FFF0B-46D4-4C0F-9371-AC85A53DCD6C}"/>
              </a:ext>
            </a:extLst>
          </p:cNvPr>
          <p:cNvSpPr/>
          <p:nvPr/>
        </p:nvSpPr>
        <p:spPr>
          <a:xfrm>
            <a:off x="0" y="0"/>
            <a:ext cx="12192000" cy="6858000"/>
          </a:xfrm>
          <a:prstGeom prst="rect">
            <a:avLst/>
          </a:prstGeom>
          <a:solidFill>
            <a:srgbClr val="00206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68956BC-074D-4189-B505-3A38855A5EDB}"/>
              </a:ext>
            </a:extLst>
          </p:cNvPr>
          <p:cNvSpPr/>
          <p:nvPr/>
        </p:nvSpPr>
        <p:spPr>
          <a:xfrm>
            <a:off x="-4763" y="997589"/>
            <a:ext cx="12201525" cy="5888156"/>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1F59781-BD12-4EE7-969B-7C1118ACF5E8}"/>
              </a:ext>
            </a:extLst>
          </p:cNvPr>
          <p:cNvSpPr txBox="1"/>
          <p:nvPr/>
        </p:nvSpPr>
        <p:spPr>
          <a:xfrm>
            <a:off x="5418274" y="1809861"/>
            <a:ext cx="7070933" cy="4355038"/>
          </a:xfrm>
          <a:prstGeom prst="rect">
            <a:avLst/>
          </a:prstGeom>
          <a:noFill/>
        </p:spPr>
        <p:txBody>
          <a:bodyPr wrap="square" rtlCol="0">
            <a:spAutoFit/>
          </a:bodyPr>
          <a:lstStyle/>
          <a:p>
            <a:pPr>
              <a:spcAft>
                <a:spcPts val="200"/>
              </a:spcAft>
              <a:defRPr/>
            </a:pPr>
            <a:r>
              <a:rPr lang="en-US" b="1" dirty="0">
                <a:solidFill>
                  <a:srgbClr val="005BBE"/>
                </a:solidFill>
                <a:effectLst>
                  <a:outerShdw blurRad="38100" dist="38100" dir="2700000" algn="tl">
                    <a:srgbClr val="000000">
                      <a:alpha val="43137"/>
                    </a:srgbClr>
                  </a:outerShdw>
                </a:effectLst>
              </a:rPr>
              <a:t>Priority Targeted Aviation Investments</a:t>
            </a:r>
          </a:p>
          <a:p>
            <a:pPr marL="285750" lvl="0" indent="-285750">
              <a:buFont typeface="Arial" panose="020B0604020202020204" pitchFamily="34" charset="0"/>
              <a:buChar char="•"/>
            </a:pPr>
            <a:r>
              <a:rPr lang="en-US" sz="1600" dirty="0">
                <a:solidFill>
                  <a:srgbClr val="005BBE"/>
                </a:solidFill>
              </a:rPr>
              <a:t>The AVCOG Regional Strategic Investments plan and ATRC Major Project Priorities identify improvements to Bethel, Rangeley, Oxford County, and Auburn-Lewiston as priorities.</a:t>
            </a:r>
          </a:p>
          <a:p>
            <a:pPr marL="285750" lvl="0" indent="-285750">
              <a:buFont typeface="Arial" panose="020B0604020202020204" pitchFamily="34" charset="0"/>
              <a:buChar char="•"/>
            </a:pPr>
            <a:r>
              <a:rPr lang="en-US" sz="1600" dirty="0">
                <a:solidFill>
                  <a:srgbClr val="005BBE"/>
                </a:solidFill>
              </a:rPr>
              <a:t>Directly and indirectly, an airport business park, which includes a TIF district, industrial park, plans for public infrastructure build out.  </a:t>
            </a:r>
          </a:p>
          <a:p>
            <a:pPr marL="742950" lvl="1" indent="-285750">
              <a:buFont typeface="Arial" panose="020B0604020202020204" pitchFamily="34" charset="0"/>
              <a:buChar char="•"/>
            </a:pPr>
            <a:r>
              <a:rPr lang="en-US" sz="1600" dirty="0">
                <a:solidFill>
                  <a:srgbClr val="005BBE"/>
                </a:solidFill>
              </a:rPr>
              <a:t>Waterville (MMCC, GPCOG, SMPDC, AVCOG)</a:t>
            </a:r>
          </a:p>
          <a:p>
            <a:pPr>
              <a:spcAft>
                <a:spcPts val="200"/>
              </a:spcAft>
              <a:defRPr/>
            </a:pPr>
            <a:r>
              <a:rPr lang="en-US" b="1" dirty="0">
                <a:solidFill>
                  <a:srgbClr val="005BBE"/>
                </a:solidFill>
                <a:effectLst>
                  <a:outerShdw blurRad="38100" dist="38100" dir="2700000" algn="tl">
                    <a:srgbClr val="000000">
                      <a:alpha val="43137"/>
                    </a:srgbClr>
                  </a:outerShdw>
                </a:effectLst>
              </a:rPr>
              <a:t>Issues for SASP (most mentioned)</a:t>
            </a:r>
          </a:p>
          <a:p>
            <a:pPr marL="285750" indent="-285750">
              <a:spcAft>
                <a:spcPts val="200"/>
              </a:spcAft>
              <a:buFont typeface="Arial" panose="020B0604020202020204" pitchFamily="34" charset="0"/>
              <a:buChar char="•"/>
              <a:defRPr/>
            </a:pPr>
            <a:r>
              <a:rPr lang="en-US" sz="1600" dirty="0">
                <a:solidFill>
                  <a:srgbClr val="005BBE"/>
                </a:solidFill>
              </a:rPr>
              <a:t>“The Last Mile”/ Multimodal connectivity / Ground Transportation Options</a:t>
            </a:r>
          </a:p>
          <a:p>
            <a:pPr marL="285750" indent="-285750">
              <a:spcAft>
                <a:spcPts val="200"/>
              </a:spcAft>
              <a:buFont typeface="Arial" panose="020B0604020202020204" pitchFamily="34" charset="0"/>
              <a:buChar char="•"/>
              <a:defRPr/>
            </a:pPr>
            <a:r>
              <a:rPr lang="en-US" sz="1600" dirty="0">
                <a:solidFill>
                  <a:srgbClr val="005BBE"/>
                </a:solidFill>
              </a:rPr>
              <a:t>Preservation of small airports (Maintenance/funding/EAS to smaller airports</a:t>
            </a:r>
          </a:p>
          <a:p>
            <a:pPr marL="285750" indent="-285750">
              <a:spcAft>
                <a:spcPts val="200"/>
              </a:spcAft>
              <a:buFont typeface="Arial" panose="020B0604020202020204" pitchFamily="34" charset="0"/>
              <a:buChar char="•"/>
              <a:defRPr/>
            </a:pPr>
            <a:r>
              <a:rPr lang="en-US" sz="1600" dirty="0">
                <a:solidFill>
                  <a:srgbClr val="005BBE"/>
                </a:solidFill>
              </a:rPr>
              <a:t>Promotion of regional airports as alternatives to PWM and BGR</a:t>
            </a:r>
          </a:p>
          <a:p>
            <a:pPr>
              <a:spcAft>
                <a:spcPts val="200"/>
              </a:spcAft>
              <a:defRPr/>
            </a:pPr>
            <a:r>
              <a:rPr lang="en-US" b="1" dirty="0">
                <a:solidFill>
                  <a:srgbClr val="005BBE"/>
                </a:solidFill>
                <a:effectLst>
                  <a:outerShdw blurRad="38100" dist="38100" dir="2700000" algn="tl">
                    <a:srgbClr val="000000">
                      <a:alpha val="43137"/>
                    </a:srgbClr>
                  </a:outerShdw>
                </a:effectLst>
              </a:rPr>
              <a:t>Factors Affecting Use of Aviation in Region </a:t>
            </a:r>
          </a:p>
          <a:p>
            <a:pPr marL="285750" lvl="0" indent="-285750">
              <a:spcAft>
                <a:spcPts val="200"/>
              </a:spcAft>
              <a:buFont typeface="Arial" panose="020B0604020202020204" pitchFamily="34" charset="0"/>
              <a:buChar char="•"/>
              <a:defRPr/>
            </a:pPr>
            <a:r>
              <a:rPr lang="en-US" sz="1600" dirty="0">
                <a:solidFill>
                  <a:srgbClr val="005BBE"/>
                </a:solidFill>
              </a:rPr>
              <a:t>Cost of fuel</a:t>
            </a:r>
          </a:p>
          <a:p>
            <a:pPr marL="285750" lvl="0" indent="-285750">
              <a:spcAft>
                <a:spcPts val="200"/>
              </a:spcAft>
              <a:buFont typeface="Arial" panose="020B0604020202020204" pitchFamily="34" charset="0"/>
              <a:buChar char="•"/>
              <a:defRPr/>
            </a:pPr>
            <a:r>
              <a:rPr lang="en-US" sz="1600" dirty="0">
                <a:solidFill>
                  <a:srgbClr val="005BBE"/>
                </a:solidFill>
              </a:rPr>
              <a:t>UAV</a:t>
            </a:r>
          </a:p>
          <a:p>
            <a:pPr marL="285750" lvl="0" indent="-285750">
              <a:spcAft>
                <a:spcPts val="200"/>
              </a:spcAft>
              <a:buFont typeface="Arial" panose="020B0604020202020204" pitchFamily="34" charset="0"/>
              <a:buChar char="•"/>
              <a:defRPr/>
            </a:pPr>
            <a:r>
              <a:rPr lang="en-US" sz="1600" dirty="0">
                <a:solidFill>
                  <a:srgbClr val="005BBE"/>
                </a:solidFill>
              </a:rPr>
              <a:t>Tourism Air service (2 mentions) </a:t>
            </a:r>
          </a:p>
          <a:p>
            <a:pPr marL="285750" lvl="0" indent="-285750">
              <a:spcAft>
                <a:spcPts val="200"/>
              </a:spcAft>
              <a:buFont typeface="Arial" panose="020B0604020202020204" pitchFamily="34" charset="0"/>
              <a:buChar char="•"/>
              <a:defRPr/>
            </a:pPr>
            <a:r>
              <a:rPr lang="en-US" sz="1600" dirty="0">
                <a:solidFill>
                  <a:srgbClr val="005BBE"/>
                </a:solidFill>
              </a:rPr>
              <a:t>Non-aviation business expansion (4 mentions)</a:t>
            </a:r>
          </a:p>
        </p:txBody>
      </p:sp>
      <p:pic>
        <p:nvPicPr>
          <p:cNvPr id="12" name="Picture 11" descr="A close up of a sign&#10;&#10;Description generated with very high confidence">
            <a:extLst>
              <a:ext uri="{FF2B5EF4-FFF2-40B4-BE49-F238E27FC236}">
                <a16:creationId xmlns:a16="http://schemas.microsoft.com/office/drawing/2014/main" id="{177D4A2F-F04E-44DF-93AD-E1FC1A618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06" y="6237233"/>
            <a:ext cx="2462212" cy="469735"/>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A9544DAA-A470-4E99-80C0-89E2D498A7A5}"/>
              </a:ext>
            </a:extLst>
          </p:cNvPr>
          <p:cNvSpPr txBox="1"/>
          <p:nvPr/>
        </p:nvSpPr>
        <p:spPr>
          <a:xfrm>
            <a:off x="413373" y="83296"/>
            <a:ext cx="11907140" cy="830997"/>
          </a:xfrm>
          <a:prstGeom prst="rect">
            <a:avLst/>
          </a:prstGeom>
          <a:noFill/>
        </p:spPr>
        <p:txBody>
          <a:bodyPr wrap="square" rtlCol="0">
            <a:spAutoFit/>
          </a:bodyPr>
          <a:lstStyle/>
          <a:p>
            <a:r>
              <a:rPr lang="en-US" sz="4800" i="1" dirty="0">
                <a:solidFill>
                  <a:schemeClr val="bg1"/>
                </a:solidFill>
              </a:rPr>
              <a:t>Regional Economic Development Surveys</a:t>
            </a:r>
          </a:p>
        </p:txBody>
      </p:sp>
      <p:cxnSp>
        <p:nvCxnSpPr>
          <p:cNvPr id="7" name="Straight Connector 6">
            <a:extLst>
              <a:ext uri="{FF2B5EF4-FFF2-40B4-BE49-F238E27FC236}">
                <a16:creationId xmlns:a16="http://schemas.microsoft.com/office/drawing/2014/main" id="{B87194F8-908A-48B2-B228-04C426DF6011}"/>
              </a:ext>
            </a:extLst>
          </p:cNvPr>
          <p:cNvCxnSpPr/>
          <p:nvPr/>
        </p:nvCxnSpPr>
        <p:spPr>
          <a:xfrm>
            <a:off x="0" y="6172200"/>
            <a:ext cx="12192000" cy="0"/>
          </a:xfrm>
          <a:prstGeom prst="line">
            <a:avLst/>
          </a:prstGeom>
          <a:ln w="38100">
            <a:solidFill>
              <a:srgbClr val="E7B824"/>
            </a:solidFill>
          </a:ln>
        </p:spPr>
        <p:style>
          <a:lnRef idx="1">
            <a:schemeClr val="accent1"/>
          </a:lnRef>
          <a:fillRef idx="0">
            <a:schemeClr val="accent1"/>
          </a:fillRef>
          <a:effectRef idx="0">
            <a:schemeClr val="accent1"/>
          </a:effectRef>
          <a:fontRef idx="minor">
            <a:schemeClr val="tx1"/>
          </a:fontRef>
        </p:style>
      </p:cxnSp>
      <p:pic>
        <p:nvPicPr>
          <p:cNvPr id="14" name="Picture 8" descr="MaineDOT Kittery">
            <a:extLst>
              <a:ext uri="{FF2B5EF4-FFF2-40B4-BE49-F238E27FC236}">
                <a16:creationId xmlns:a16="http://schemas.microsoft.com/office/drawing/2014/main" id="{8F66EFD2-1B89-4B56-BC94-3C27513CE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9945" y="6276370"/>
            <a:ext cx="1975414" cy="5062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0952C3E-5C72-4D61-A17A-BFC89C82A447}"/>
              </a:ext>
            </a:extLst>
          </p:cNvPr>
          <p:cNvSpPr txBox="1"/>
          <p:nvPr/>
        </p:nvSpPr>
        <p:spPr>
          <a:xfrm>
            <a:off x="297207" y="1824480"/>
            <a:ext cx="4992554" cy="2492990"/>
          </a:xfrm>
          <a:prstGeom prst="rect">
            <a:avLst/>
          </a:prstGeom>
          <a:noFill/>
        </p:spPr>
        <p:txBody>
          <a:bodyPr wrap="square" rtlCol="0">
            <a:spAutoFit/>
          </a:bodyPr>
          <a:lstStyle/>
          <a:p>
            <a:pPr>
              <a:spcAft>
                <a:spcPts val="200"/>
              </a:spcAft>
              <a:defRPr/>
            </a:pPr>
            <a:r>
              <a:rPr lang="en-US" sz="1600" b="1" dirty="0">
                <a:solidFill>
                  <a:srgbClr val="005BBE"/>
                </a:solidFill>
                <a:effectLst>
                  <a:outerShdw blurRad="38100" dist="38100" dir="2700000" algn="tl">
                    <a:srgbClr val="000000">
                      <a:alpha val="43137"/>
                    </a:srgbClr>
                  </a:outerShdw>
                </a:effectLst>
              </a:rPr>
              <a:t>Regional </a:t>
            </a:r>
            <a:r>
              <a:rPr lang="en-US" b="1" dirty="0">
                <a:solidFill>
                  <a:srgbClr val="005BBE"/>
                </a:solidFill>
                <a:effectLst>
                  <a:outerShdw blurRad="38100" dist="38100" dir="2700000" algn="tl">
                    <a:srgbClr val="000000">
                      <a:alpha val="43137"/>
                    </a:srgbClr>
                  </a:outerShdw>
                </a:effectLst>
              </a:rPr>
              <a:t>Aviation</a:t>
            </a:r>
            <a:r>
              <a:rPr lang="en-US" sz="1600" b="1" dirty="0">
                <a:solidFill>
                  <a:srgbClr val="005BBE"/>
                </a:solidFill>
                <a:effectLst>
                  <a:outerShdw blurRad="38100" dist="38100" dir="2700000" algn="tl">
                    <a:srgbClr val="000000">
                      <a:alpha val="43137"/>
                    </a:srgbClr>
                  </a:outerShdw>
                </a:effectLst>
              </a:rPr>
              <a:t> Assets Themes</a:t>
            </a:r>
          </a:p>
          <a:p>
            <a:pPr marL="285750" indent="-285750">
              <a:spcAft>
                <a:spcPts val="200"/>
              </a:spcAft>
              <a:buFont typeface="Arial" panose="020B0604020202020204" pitchFamily="34" charset="0"/>
              <a:buChar char="•"/>
              <a:defRPr/>
            </a:pPr>
            <a:r>
              <a:rPr lang="en-US" sz="1600" dirty="0">
                <a:solidFill>
                  <a:srgbClr val="005BBE"/>
                </a:solidFill>
              </a:rPr>
              <a:t>Loring Air Force Base &amp; its proximity to Canada</a:t>
            </a:r>
          </a:p>
          <a:p>
            <a:pPr marL="285750" indent="-285750">
              <a:spcAft>
                <a:spcPts val="200"/>
              </a:spcAft>
              <a:buFont typeface="Arial" panose="020B0604020202020204" pitchFamily="34" charset="0"/>
              <a:buChar char="•"/>
              <a:defRPr/>
            </a:pPr>
            <a:r>
              <a:rPr lang="en-US" sz="1600" dirty="0">
                <a:solidFill>
                  <a:srgbClr val="005BBE"/>
                </a:solidFill>
              </a:rPr>
              <a:t>BGR runway, proximity to highway and port, closest US Airport to Europe</a:t>
            </a:r>
          </a:p>
          <a:p>
            <a:pPr marL="285750" indent="-285750">
              <a:spcAft>
                <a:spcPts val="200"/>
              </a:spcAft>
              <a:buFont typeface="Arial" panose="020B0604020202020204" pitchFamily="34" charset="0"/>
              <a:buChar char="•"/>
              <a:defRPr/>
            </a:pPr>
            <a:r>
              <a:rPr lang="en-US" sz="1600" dirty="0" err="1">
                <a:solidFill>
                  <a:srgbClr val="005BBE"/>
                </a:solidFill>
              </a:rPr>
              <a:t>Twitchells</a:t>
            </a:r>
            <a:r>
              <a:rPr lang="en-US" sz="1600" dirty="0">
                <a:solidFill>
                  <a:srgbClr val="005BBE"/>
                </a:solidFill>
              </a:rPr>
              <a:t> (3B5) in Turner; Rangeley Lake (M57) in Rangeley – AVCOG seaplane base assets</a:t>
            </a:r>
          </a:p>
          <a:p>
            <a:pPr marL="285750" indent="-285750">
              <a:spcAft>
                <a:spcPts val="200"/>
              </a:spcAft>
              <a:buFont typeface="Arial" panose="020B0604020202020204" pitchFamily="34" charset="0"/>
              <a:buChar char="•"/>
              <a:defRPr/>
            </a:pPr>
            <a:r>
              <a:rPr lang="en-US" sz="1600" dirty="0">
                <a:solidFill>
                  <a:srgbClr val="005BBE"/>
                </a:solidFill>
              </a:rPr>
              <a:t>Waterville site of Foreign Trade Zone #186</a:t>
            </a:r>
          </a:p>
          <a:p>
            <a:pPr marL="285750" indent="-285750">
              <a:spcAft>
                <a:spcPts val="200"/>
              </a:spcAft>
              <a:buFont typeface="Arial" panose="020B0604020202020204" pitchFamily="34" charset="0"/>
              <a:buChar char="•"/>
              <a:defRPr/>
            </a:pPr>
            <a:r>
              <a:rPr lang="en-US" sz="1600" dirty="0">
                <a:solidFill>
                  <a:srgbClr val="005BBE"/>
                </a:solidFill>
              </a:rPr>
              <a:t>PWM for pax travel/tourism, economic/commerce</a:t>
            </a:r>
          </a:p>
          <a:p>
            <a:pPr marL="285750" indent="-285750">
              <a:spcAft>
                <a:spcPts val="200"/>
              </a:spcAft>
              <a:buFont typeface="Arial" panose="020B0604020202020204" pitchFamily="34" charset="0"/>
              <a:buChar char="•"/>
              <a:defRPr/>
            </a:pPr>
            <a:r>
              <a:rPr lang="en-US" sz="1600" dirty="0">
                <a:solidFill>
                  <a:srgbClr val="005BBE"/>
                </a:solidFill>
              </a:rPr>
              <a:t>Sanford – Life Flight base</a:t>
            </a:r>
          </a:p>
        </p:txBody>
      </p:sp>
      <p:sp>
        <p:nvSpPr>
          <p:cNvPr id="19" name="TextBox 18">
            <a:extLst>
              <a:ext uri="{FF2B5EF4-FFF2-40B4-BE49-F238E27FC236}">
                <a16:creationId xmlns:a16="http://schemas.microsoft.com/office/drawing/2014/main" id="{41279AB0-C9EF-4C72-BE74-601D8C537231}"/>
              </a:ext>
            </a:extLst>
          </p:cNvPr>
          <p:cNvSpPr txBox="1"/>
          <p:nvPr/>
        </p:nvSpPr>
        <p:spPr>
          <a:xfrm>
            <a:off x="413373" y="946630"/>
            <a:ext cx="11630572" cy="830997"/>
          </a:xfrm>
          <a:prstGeom prst="rect">
            <a:avLst/>
          </a:prstGeom>
          <a:noFill/>
        </p:spPr>
        <p:txBody>
          <a:bodyPr wrap="square" rtlCol="0">
            <a:spAutoFit/>
          </a:bodyPr>
          <a:lstStyle/>
          <a:p>
            <a:pPr lvl="0">
              <a:spcAft>
                <a:spcPts val="200"/>
              </a:spcAft>
              <a:defRPr/>
            </a:pPr>
            <a:r>
              <a:rPr lang="en-US" sz="1600" b="1" dirty="0">
                <a:solidFill>
                  <a:srgbClr val="005BBE"/>
                </a:solidFill>
                <a:effectLst>
                  <a:outerShdw blurRad="38100" dist="38100" dir="2700000" algn="tl">
                    <a:srgbClr val="000000">
                      <a:alpha val="43137"/>
                    </a:srgbClr>
                  </a:outerShdw>
                </a:effectLst>
              </a:rPr>
              <a:t>Responses from Regional Economic Development Surveys really showed regional differences in terms of respondents’ involvement in airports and aviation.  Nearly 100% of respondents had reasons to anticipate increased usage of airports in their region at the time the survey was completed – which was pre-COVID-19.</a:t>
            </a:r>
          </a:p>
        </p:txBody>
      </p:sp>
      <p:sp>
        <p:nvSpPr>
          <p:cNvPr id="21" name="TextBox 20">
            <a:extLst>
              <a:ext uri="{FF2B5EF4-FFF2-40B4-BE49-F238E27FC236}">
                <a16:creationId xmlns:a16="http://schemas.microsoft.com/office/drawing/2014/main" id="{58DB3099-6644-4BDB-BC05-C0F64B2708C4}"/>
              </a:ext>
            </a:extLst>
          </p:cNvPr>
          <p:cNvSpPr txBox="1"/>
          <p:nvPr/>
        </p:nvSpPr>
        <p:spPr>
          <a:xfrm>
            <a:off x="297207" y="4333546"/>
            <a:ext cx="5158247" cy="2118529"/>
          </a:xfrm>
          <a:prstGeom prst="rect">
            <a:avLst/>
          </a:prstGeom>
          <a:noFill/>
        </p:spPr>
        <p:txBody>
          <a:bodyPr wrap="square" rtlCol="0">
            <a:spAutoFit/>
          </a:bodyPr>
          <a:lstStyle/>
          <a:p>
            <a:pPr>
              <a:spcAft>
                <a:spcPts val="200"/>
              </a:spcAft>
              <a:defRPr/>
            </a:pPr>
            <a:r>
              <a:rPr lang="en-US" sz="1600" b="1" dirty="0">
                <a:solidFill>
                  <a:srgbClr val="005BBE"/>
                </a:solidFill>
                <a:effectLst>
                  <a:outerShdw blurRad="38100" dist="38100" dir="2700000" algn="tl">
                    <a:srgbClr val="000000">
                      <a:alpha val="43137"/>
                    </a:srgbClr>
                  </a:outerShdw>
                </a:effectLst>
              </a:rPr>
              <a:t>Facilities </a:t>
            </a:r>
            <a:r>
              <a:rPr lang="en-US" b="1" dirty="0">
                <a:solidFill>
                  <a:srgbClr val="005BBE"/>
                </a:solidFill>
                <a:effectLst>
                  <a:outerShdw blurRad="38100" dist="38100" dir="2700000" algn="tl">
                    <a:srgbClr val="000000">
                      <a:alpha val="43137"/>
                    </a:srgbClr>
                  </a:outerShdw>
                </a:effectLst>
              </a:rPr>
              <a:t>Lacking</a:t>
            </a:r>
            <a:r>
              <a:rPr lang="en-US" sz="1600" b="1" dirty="0">
                <a:solidFill>
                  <a:srgbClr val="005BBE"/>
                </a:solidFill>
                <a:effectLst>
                  <a:outerShdw blurRad="38100" dist="38100" dir="2700000" algn="tl">
                    <a:srgbClr val="000000">
                      <a:alpha val="43137"/>
                    </a:srgbClr>
                  </a:outerShdw>
                </a:effectLst>
              </a:rPr>
              <a:t>:</a:t>
            </a:r>
          </a:p>
          <a:p>
            <a:pPr marL="285750" lvl="0" indent="-285750">
              <a:buFont typeface="Arial" panose="020B0604020202020204" pitchFamily="34" charset="0"/>
              <a:buChar char="•"/>
            </a:pPr>
            <a:r>
              <a:rPr lang="en-US" sz="1600" dirty="0">
                <a:solidFill>
                  <a:srgbClr val="005BBE"/>
                </a:solidFill>
              </a:rPr>
              <a:t>Public transit connectivity (5 mentions)</a:t>
            </a:r>
          </a:p>
          <a:p>
            <a:pPr marL="285750" lvl="0" indent="-285750">
              <a:buFont typeface="Arial" panose="020B0604020202020204" pitchFamily="34" charset="0"/>
              <a:buChar char="•"/>
            </a:pPr>
            <a:r>
              <a:rPr lang="en-US" sz="1600" dirty="0">
                <a:solidFill>
                  <a:srgbClr val="005BBE"/>
                </a:solidFill>
              </a:rPr>
              <a:t>Flights to BOS from Presque Isle airport</a:t>
            </a:r>
          </a:p>
          <a:p>
            <a:pPr marL="285750" lvl="0" indent="-285750">
              <a:buFont typeface="Arial" panose="020B0604020202020204" pitchFamily="34" charset="0"/>
              <a:buChar char="•"/>
            </a:pPr>
            <a:r>
              <a:rPr lang="en-US" sz="1600" dirty="0">
                <a:solidFill>
                  <a:srgbClr val="005BBE"/>
                </a:solidFill>
              </a:rPr>
              <a:t>Complement training facilities for U. of Maine Augusta</a:t>
            </a:r>
          </a:p>
          <a:p>
            <a:pPr marL="285750" lvl="0" indent="-285750">
              <a:buFont typeface="Arial" panose="020B0604020202020204" pitchFamily="34" charset="0"/>
              <a:buChar char="•"/>
            </a:pPr>
            <a:r>
              <a:rPr lang="en-US" sz="1600" dirty="0">
                <a:solidFill>
                  <a:srgbClr val="005BBE"/>
                </a:solidFill>
              </a:rPr>
              <a:t>Modernized airside facilities (4 mentions) </a:t>
            </a:r>
          </a:p>
          <a:p>
            <a:pPr marL="285750" lvl="0" indent="-285750">
              <a:buFont typeface="Arial" panose="020B0604020202020204" pitchFamily="34" charset="0"/>
              <a:buChar char="•"/>
            </a:pPr>
            <a:r>
              <a:rPr lang="en-US" sz="1600" dirty="0">
                <a:solidFill>
                  <a:srgbClr val="005BBE"/>
                </a:solidFill>
              </a:rPr>
              <a:t>Improved landside facilities (3 mentions)</a:t>
            </a:r>
          </a:p>
          <a:p>
            <a:pPr marL="285750" lvl="0" indent="-285750">
              <a:buFont typeface="Arial" panose="020B0604020202020204" pitchFamily="34" charset="0"/>
              <a:buChar char="•"/>
            </a:pPr>
            <a:r>
              <a:rPr lang="en-US" sz="1600" dirty="0">
                <a:solidFill>
                  <a:srgbClr val="005BBE"/>
                </a:solidFill>
              </a:rPr>
              <a:t>Airfield and landside pavement repairs (2 mentions)</a:t>
            </a:r>
          </a:p>
          <a:p>
            <a:pPr>
              <a:spcAft>
                <a:spcPts val="200"/>
              </a:spcAft>
              <a:defRPr/>
            </a:pPr>
            <a:endParaRPr lang="en-US" sz="1600" b="1" dirty="0">
              <a:solidFill>
                <a:srgbClr val="005BB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05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wall&#10;&#10;Description generated with high confidence">
            <a:extLst>
              <a:ext uri="{FF2B5EF4-FFF2-40B4-BE49-F238E27FC236}">
                <a16:creationId xmlns:a16="http://schemas.microsoft.com/office/drawing/2014/main" id="{33AF24EC-1BF6-48C3-8F68-1D4ED965B32F}"/>
              </a:ext>
            </a:extLst>
          </p:cNvPr>
          <p:cNvPicPr>
            <a:picLocks noChangeAspect="1"/>
          </p:cNvPicPr>
          <p:nvPr/>
        </p:nvPicPr>
        <p:blipFill rotWithShape="1">
          <a:blip r:embed="rId3">
            <a:extLst>
              <a:ext uri="{28A0092B-C50C-407E-A947-70E740481C1C}">
                <a14:useLocalDpi xmlns:a14="http://schemas.microsoft.com/office/drawing/2010/main" val="0"/>
              </a:ext>
            </a:extLst>
          </a:blip>
          <a:srcRect t="-1" b="15625"/>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85FFF0B-46D4-4C0F-9371-AC85A53DCD6C}"/>
              </a:ext>
            </a:extLst>
          </p:cNvPr>
          <p:cNvSpPr/>
          <p:nvPr/>
        </p:nvSpPr>
        <p:spPr>
          <a:xfrm>
            <a:off x="0" y="0"/>
            <a:ext cx="12192000" cy="6858000"/>
          </a:xfrm>
          <a:prstGeom prst="rect">
            <a:avLst/>
          </a:prstGeom>
          <a:solidFill>
            <a:srgbClr val="00206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68956BC-074D-4189-B505-3A38855A5EDB}"/>
              </a:ext>
            </a:extLst>
          </p:cNvPr>
          <p:cNvSpPr/>
          <p:nvPr/>
        </p:nvSpPr>
        <p:spPr>
          <a:xfrm>
            <a:off x="-4763" y="997589"/>
            <a:ext cx="12201525" cy="5888156"/>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sign&#10;&#10;Description generated with very high confidence">
            <a:extLst>
              <a:ext uri="{FF2B5EF4-FFF2-40B4-BE49-F238E27FC236}">
                <a16:creationId xmlns:a16="http://schemas.microsoft.com/office/drawing/2014/main" id="{177D4A2F-F04E-44DF-93AD-E1FC1A6181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06" y="6237233"/>
            <a:ext cx="2462212" cy="469735"/>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A9544DAA-A470-4E99-80C0-89E2D498A7A5}"/>
              </a:ext>
            </a:extLst>
          </p:cNvPr>
          <p:cNvSpPr txBox="1"/>
          <p:nvPr/>
        </p:nvSpPr>
        <p:spPr>
          <a:xfrm>
            <a:off x="413373" y="83296"/>
            <a:ext cx="11907140" cy="830997"/>
          </a:xfrm>
          <a:prstGeom prst="rect">
            <a:avLst/>
          </a:prstGeom>
          <a:noFill/>
        </p:spPr>
        <p:txBody>
          <a:bodyPr wrap="square" rtlCol="0">
            <a:spAutoFit/>
          </a:bodyPr>
          <a:lstStyle/>
          <a:p>
            <a:r>
              <a:rPr lang="en-US" sz="4800" i="1" dirty="0">
                <a:solidFill>
                  <a:schemeClr val="bg1"/>
                </a:solidFill>
              </a:rPr>
              <a:t>Upcoming Schedule</a:t>
            </a:r>
          </a:p>
        </p:txBody>
      </p:sp>
      <p:cxnSp>
        <p:nvCxnSpPr>
          <p:cNvPr id="7" name="Straight Connector 6">
            <a:extLst>
              <a:ext uri="{FF2B5EF4-FFF2-40B4-BE49-F238E27FC236}">
                <a16:creationId xmlns:a16="http://schemas.microsoft.com/office/drawing/2014/main" id="{B87194F8-908A-48B2-B228-04C426DF6011}"/>
              </a:ext>
            </a:extLst>
          </p:cNvPr>
          <p:cNvCxnSpPr/>
          <p:nvPr/>
        </p:nvCxnSpPr>
        <p:spPr>
          <a:xfrm>
            <a:off x="0" y="6172200"/>
            <a:ext cx="12192000" cy="0"/>
          </a:xfrm>
          <a:prstGeom prst="line">
            <a:avLst/>
          </a:prstGeom>
          <a:ln w="38100">
            <a:solidFill>
              <a:srgbClr val="E7B824"/>
            </a:solidFill>
          </a:ln>
        </p:spPr>
        <p:style>
          <a:lnRef idx="1">
            <a:schemeClr val="accent1"/>
          </a:lnRef>
          <a:fillRef idx="0">
            <a:schemeClr val="accent1"/>
          </a:fillRef>
          <a:effectRef idx="0">
            <a:schemeClr val="accent1"/>
          </a:effectRef>
          <a:fontRef idx="minor">
            <a:schemeClr val="tx1"/>
          </a:fontRef>
        </p:style>
      </p:cxnSp>
      <p:pic>
        <p:nvPicPr>
          <p:cNvPr id="14" name="Picture 8" descr="MaineDOT Kittery">
            <a:extLst>
              <a:ext uri="{FF2B5EF4-FFF2-40B4-BE49-F238E27FC236}">
                <a16:creationId xmlns:a16="http://schemas.microsoft.com/office/drawing/2014/main" id="{8F66EFD2-1B89-4B56-BC94-3C27513CE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9945" y="6276370"/>
            <a:ext cx="1975414" cy="5062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0952C3E-5C72-4D61-A17A-BFC89C82A447}"/>
              </a:ext>
            </a:extLst>
          </p:cNvPr>
          <p:cNvSpPr txBox="1"/>
          <p:nvPr/>
        </p:nvSpPr>
        <p:spPr>
          <a:xfrm>
            <a:off x="297207" y="1824480"/>
            <a:ext cx="4633340" cy="1620957"/>
          </a:xfrm>
          <a:prstGeom prst="rect">
            <a:avLst/>
          </a:prstGeom>
          <a:noFill/>
        </p:spPr>
        <p:txBody>
          <a:bodyPr wrap="square" rtlCol="0">
            <a:spAutoFit/>
          </a:bodyPr>
          <a:lstStyle/>
          <a:p>
            <a:pPr>
              <a:spcAft>
                <a:spcPts val="200"/>
              </a:spcAft>
              <a:defRPr/>
            </a:pPr>
            <a:r>
              <a:rPr lang="en-US" sz="1600" b="1" dirty="0">
                <a:solidFill>
                  <a:srgbClr val="005BBE"/>
                </a:solidFill>
                <a:effectLst>
                  <a:outerShdw blurRad="38100" dist="38100" dir="2700000" algn="tl">
                    <a:srgbClr val="000000">
                      <a:alpha val="43137"/>
                    </a:srgbClr>
                  </a:outerShdw>
                </a:effectLst>
              </a:rPr>
              <a:t>June 2020</a:t>
            </a:r>
          </a:p>
          <a:p>
            <a:pPr marL="285750" indent="-285750">
              <a:spcAft>
                <a:spcPts val="200"/>
              </a:spcAft>
              <a:buFont typeface="Arial" panose="020B0604020202020204" pitchFamily="34" charset="0"/>
              <a:buChar char="•"/>
              <a:defRPr/>
            </a:pPr>
            <a:r>
              <a:rPr lang="en-US" sz="1600" dirty="0">
                <a:solidFill>
                  <a:srgbClr val="005BBE"/>
                </a:solidFill>
              </a:rPr>
              <a:t>MJ is Developing a detailed work plan outlining interview questions, timeframes, and priority airport.</a:t>
            </a:r>
          </a:p>
          <a:p>
            <a:pPr marL="285750" indent="-285750">
              <a:spcAft>
                <a:spcPts val="200"/>
              </a:spcAft>
              <a:buFont typeface="Arial" panose="020B0604020202020204" pitchFamily="34" charset="0"/>
              <a:buChar char="•"/>
              <a:defRPr/>
            </a:pPr>
            <a:r>
              <a:rPr lang="en-US" sz="1600" dirty="0">
                <a:solidFill>
                  <a:srgbClr val="005BBE"/>
                </a:solidFill>
              </a:rPr>
              <a:t>Anticipating first virtual/phone interview by end of June</a:t>
            </a:r>
          </a:p>
        </p:txBody>
      </p:sp>
      <p:sp>
        <p:nvSpPr>
          <p:cNvPr id="19" name="TextBox 18">
            <a:extLst>
              <a:ext uri="{FF2B5EF4-FFF2-40B4-BE49-F238E27FC236}">
                <a16:creationId xmlns:a16="http://schemas.microsoft.com/office/drawing/2014/main" id="{41279AB0-C9EF-4C72-BE74-601D8C537231}"/>
              </a:ext>
            </a:extLst>
          </p:cNvPr>
          <p:cNvSpPr txBox="1"/>
          <p:nvPr/>
        </p:nvSpPr>
        <p:spPr>
          <a:xfrm>
            <a:off x="413373" y="946630"/>
            <a:ext cx="11630572" cy="338554"/>
          </a:xfrm>
          <a:prstGeom prst="rect">
            <a:avLst/>
          </a:prstGeom>
          <a:noFill/>
        </p:spPr>
        <p:txBody>
          <a:bodyPr wrap="square" rtlCol="0">
            <a:spAutoFit/>
          </a:bodyPr>
          <a:lstStyle/>
          <a:p>
            <a:pPr lvl="0">
              <a:spcAft>
                <a:spcPts val="200"/>
              </a:spcAft>
              <a:defRPr/>
            </a:pPr>
            <a:r>
              <a:rPr lang="en-US" sz="1600" b="1" dirty="0">
                <a:solidFill>
                  <a:srgbClr val="005BBE"/>
                </a:solidFill>
                <a:effectLst>
                  <a:outerShdw blurRad="38100" dist="38100" dir="2700000" algn="tl">
                    <a:srgbClr val="000000">
                      <a:alpha val="43137"/>
                    </a:srgbClr>
                  </a:outerShdw>
                </a:effectLst>
              </a:rPr>
              <a:t>Schedule Outline for the Airport visits and completion of Phase I</a:t>
            </a:r>
          </a:p>
        </p:txBody>
      </p:sp>
      <p:sp>
        <p:nvSpPr>
          <p:cNvPr id="13" name="TextBox 12">
            <a:extLst>
              <a:ext uri="{FF2B5EF4-FFF2-40B4-BE49-F238E27FC236}">
                <a16:creationId xmlns:a16="http://schemas.microsoft.com/office/drawing/2014/main" id="{E8513923-F957-4899-B129-36ED789179B6}"/>
              </a:ext>
            </a:extLst>
          </p:cNvPr>
          <p:cNvSpPr txBox="1"/>
          <p:nvPr/>
        </p:nvSpPr>
        <p:spPr>
          <a:xfrm>
            <a:off x="297207" y="3401524"/>
            <a:ext cx="4633340" cy="1620957"/>
          </a:xfrm>
          <a:prstGeom prst="rect">
            <a:avLst/>
          </a:prstGeom>
          <a:noFill/>
        </p:spPr>
        <p:txBody>
          <a:bodyPr wrap="square" rtlCol="0">
            <a:spAutoFit/>
          </a:bodyPr>
          <a:lstStyle/>
          <a:p>
            <a:pPr>
              <a:spcAft>
                <a:spcPts val="200"/>
              </a:spcAft>
              <a:defRPr/>
            </a:pPr>
            <a:r>
              <a:rPr lang="en-US" sz="1600" b="1" dirty="0">
                <a:solidFill>
                  <a:srgbClr val="005BBE"/>
                </a:solidFill>
                <a:effectLst>
                  <a:outerShdw blurRad="38100" dist="38100" dir="2700000" algn="tl">
                    <a:srgbClr val="000000">
                      <a:alpha val="43137"/>
                    </a:srgbClr>
                  </a:outerShdw>
                </a:effectLst>
              </a:rPr>
              <a:t>July 2020</a:t>
            </a:r>
          </a:p>
          <a:p>
            <a:pPr marL="285750" indent="-285750">
              <a:spcAft>
                <a:spcPts val="200"/>
              </a:spcAft>
              <a:buFont typeface="Arial" panose="020B0604020202020204" pitchFamily="34" charset="0"/>
              <a:buChar char="•"/>
              <a:defRPr/>
            </a:pPr>
            <a:r>
              <a:rPr lang="en-US" sz="1600" dirty="0">
                <a:solidFill>
                  <a:srgbClr val="005BBE"/>
                </a:solidFill>
              </a:rPr>
              <a:t>Conducting Interviews with various airports throughout the Month based on airport availability</a:t>
            </a:r>
          </a:p>
          <a:p>
            <a:pPr marL="285750" indent="-285750">
              <a:spcAft>
                <a:spcPts val="200"/>
              </a:spcAft>
              <a:buFont typeface="Arial" panose="020B0604020202020204" pitchFamily="34" charset="0"/>
              <a:buChar char="•"/>
              <a:defRPr/>
            </a:pPr>
            <a:r>
              <a:rPr lang="en-US" sz="1600" dirty="0">
                <a:solidFill>
                  <a:srgbClr val="005BBE"/>
                </a:solidFill>
              </a:rPr>
              <a:t>Reassessing the work plan based upon data obtained. Justify field visits.</a:t>
            </a:r>
          </a:p>
        </p:txBody>
      </p:sp>
      <p:sp>
        <p:nvSpPr>
          <p:cNvPr id="15" name="TextBox 14">
            <a:extLst>
              <a:ext uri="{FF2B5EF4-FFF2-40B4-BE49-F238E27FC236}">
                <a16:creationId xmlns:a16="http://schemas.microsoft.com/office/drawing/2014/main" id="{5A215680-BB6A-477E-962E-F1283894C828}"/>
              </a:ext>
            </a:extLst>
          </p:cNvPr>
          <p:cNvSpPr txBox="1"/>
          <p:nvPr/>
        </p:nvSpPr>
        <p:spPr>
          <a:xfrm>
            <a:off x="297206" y="4934968"/>
            <a:ext cx="4765123" cy="1128514"/>
          </a:xfrm>
          <a:prstGeom prst="rect">
            <a:avLst/>
          </a:prstGeom>
          <a:noFill/>
        </p:spPr>
        <p:txBody>
          <a:bodyPr wrap="square" rtlCol="0">
            <a:spAutoFit/>
          </a:bodyPr>
          <a:lstStyle/>
          <a:p>
            <a:pPr>
              <a:spcAft>
                <a:spcPts val="200"/>
              </a:spcAft>
              <a:defRPr/>
            </a:pPr>
            <a:r>
              <a:rPr lang="en-US" sz="1600" b="1" dirty="0">
                <a:solidFill>
                  <a:srgbClr val="005BBE"/>
                </a:solidFill>
                <a:effectLst>
                  <a:outerShdw blurRad="38100" dist="38100" dir="2700000" algn="tl">
                    <a:srgbClr val="000000">
                      <a:alpha val="43137"/>
                    </a:srgbClr>
                  </a:outerShdw>
                </a:effectLst>
              </a:rPr>
              <a:t>August 2020</a:t>
            </a:r>
          </a:p>
          <a:p>
            <a:pPr marL="285750" indent="-285750">
              <a:spcAft>
                <a:spcPts val="200"/>
              </a:spcAft>
              <a:buFont typeface="Arial" panose="020B0604020202020204" pitchFamily="34" charset="0"/>
              <a:buChar char="•"/>
              <a:defRPr/>
            </a:pPr>
            <a:r>
              <a:rPr lang="en-US" sz="1600" dirty="0">
                <a:solidFill>
                  <a:srgbClr val="005BBE"/>
                </a:solidFill>
              </a:rPr>
              <a:t>Scheduling site visits for 2</a:t>
            </a:r>
            <a:r>
              <a:rPr lang="en-US" sz="1600" baseline="30000" dirty="0">
                <a:solidFill>
                  <a:srgbClr val="005BBE"/>
                </a:solidFill>
              </a:rPr>
              <a:t>nd</a:t>
            </a:r>
            <a:r>
              <a:rPr lang="en-US" sz="1600" dirty="0">
                <a:solidFill>
                  <a:srgbClr val="005BBE"/>
                </a:solidFill>
              </a:rPr>
              <a:t> Week of August for those felt justified for in-person presence.</a:t>
            </a:r>
          </a:p>
          <a:p>
            <a:pPr marL="285750" indent="-285750">
              <a:spcAft>
                <a:spcPts val="200"/>
              </a:spcAft>
              <a:buFont typeface="Arial" panose="020B0604020202020204" pitchFamily="34" charset="0"/>
              <a:buChar char="•"/>
              <a:defRPr/>
            </a:pPr>
            <a:r>
              <a:rPr lang="en-US" sz="1600" dirty="0">
                <a:solidFill>
                  <a:srgbClr val="005BBE"/>
                </a:solidFill>
              </a:rPr>
              <a:t>Anticipated Site Visits complete by early September.</a:t>
            </a:r>
          </a:p>
        </p:txBody>
      </p:sp>
      <p:sp>
        <p:nvSpPr>
          <p:cNvPr id="16" name="TextBox 15">
            <a:extLst>
              <a:ext uri="{FF2B5EF4-FFF2-40B4-BE49-F238E27FC236}">
                <a16:creationId xmlns:a16="http://schemas.microsoft.com/office/drawing/2014/main" id="{946471CF-D86D-4360-BB96-0EEA69531C85}"/>
              </a:ext>
            </a:extLst>
          </p:cNvPr>
          <p:cNvSpPr txBox="1"/>
          <p:nvPr/>
        </p:nvSpPr>
        <p:spPr>
          <a:xfrm>
            <a:off x="5506605" y="1780567"/>
            <a:ext cx="4633340" cy="1128514"/>
          </a:xfrm>
          <a:prstGeom prst="rect">
            <a:avLst/>
          </a:prstGeom>
          <a:noFill/>
        </p:spPr>
        <p:txBody>
          <a:bodyPr wrap="square" rtlCol="0">
            <a:spAutoFit/>
          </a:bodyPr>
          <a:lstStyle/>
          <a:p>
            <a:pPr>
              <a:spcAft>
                <a:spcPts val="200"/>
              </a:spcAft>
              <a:defRPr/>
            </a:pPr>
            <a:r>
              <a:rPr lang="en-US" sz="1600" b="1" dirty="0">
                <a:solidFill>
                  <a:srgbClr val="005BBE"/>
                </a:solidFill>
                <a:effectLst>
                  <a:outerShdw blurRad="38100" dist="38100" dir="2700000" algn="tl">
                    <a:srgbClr val="000000">
                      <a:alpha val="43137"/>
                    </a:srgbClr>
                  </a:outerShdw>
                </a:effectLst>
              </a:rPr>
              <a:t>September 2020</a:t>
            </a:r>
          </a:p>
          <a:p>
            <a:pPr marL="285750" indent="-285750">
              <a:spcAft>
                <a:spcPts val="200"/>
              </a:spcAft>
              <a:buFont typeface="Arial" panose="020B0604020202020204" pitchFamily="34" charset="0"/>
              <a:buChar char="•"/>
              <a:defRPr/>
            </a:pPr>
            <a:r>
              <a:rPr lang="en-US" sz="1600" dirty="0">
                <a:solidFill>
                  <a:srgbClr val="005BBE"/>
                </a:solidFill>
              </a:rPr>
              <a:t>MJ conducting the analysis of the data obtained from surveys, interviews, and site visits</a:t>
            </a:r>
          </a:p>
          <a:p>
            <a:pPr marL="285750" indent="-285750">
              <a:spcAft>
                <a:spcPts val="200"/>
              </a:spcAft>
              <a:buFont typeface="Arial" panose="020B0604020202020204" pitchFamily="34" charset="0"/>
              <a:buChar char="•"/>
              <a:defRPr/>
            </a:pPr>
            <a:r>
              <a:rPr lang="en-US" sz="1600" dirty="0">
                <a:solidFill>
                  <a:srgbClr val="005BBE"/>
                </a:solidFill>
              </a:rPr>
              <a:t>Preparing for October PAC Meeting</a:t>
            </a:r>
          </a:p>
        </p:txBody>
      </p:sp>
      <p:sp>
        <p:nvSpPr>
          <p:cNvPr id="22" name="TextBox 21">
            <a:extLst>
              <a:ext uri="{FF2B5EF4-FFF2-40B4-BE49-F238E27FC236}">
                <a16:creationId xmlns:a16="http://schemas.microsoft.com/office/drawing/2014/main" id="{05FA99F2-275E-43A9-9A18-78BE98AE258A}"/>
              </a:ext>
            </a:extLst>
          </p:cNvPr>
          <p:cNvSpPr txBox="1"/>
          <p:nvPr/>
        </p:nvSpPr>
        <p:spPr>
          <a:xfrm>
            <a:off x="5530019" y="3076765"/>
            <a:ext cx="4633340" cy="1646605"/>
          </a:xfrm>
          <a:prstGeom prst="rect">
            <a:avLst/>
          </a:prstGeom>
          <a:noFill/>
        </p:spPr>
        <p:txBody>
          <a:bodyPr wrap="square" rtlCol="0">
            <a:spAutoFit/>
          </a:bodyPr>
          <a:lstStyle/>
          <a:p>
            <a:pPr>
              <a:spcAft>
                <a:spcPts val="200"/>
              </a:spcAft>
              <a:defRPr/>
            </a:pPr>
            <a:r>
              <a:rPr lang="en-US" sz="1600" b="1" dirty="0">
                <a:solidFill>
                  <a:srgbClr val="005BBE"/>
                </a:solidFill>
                <a:effectLst>
                  <a:outerShdw blurRad="38100" dist="38100" dir="2700000" algn="tl">
                    <a:srgbClr val="000000">
                      <a:alpha val="43137"/>
                    </a:srgbClr>
                  </a:outerShdw>
                </a:effectLst>
              </a:rPr>
              <a:t>October 2020</a:t>
            </a:r>
          </a:p>
          <a:p>
            <a:pPr marL="285750" indent="-285750">
              <a:spcAft>
                <a:spcPts val="200"/>
              </a:spcAft>
              <a:buFont typeface="Arial" panose="020B0604020202020204" pitchFamily="34" charset="0"/>
              <a:buChar char="•"/>
              <a:defRPr/>
            </a:pPr>
            <a:r>
              <a:rPr lang="en-US" sz="1600" dirty="0">
                <a:solidFill>
                  <a:srgbClr val="005BBE"/>
                </a:solidFill>
              </a:rPr>
              <a:t>Developing presentation and informational packets for PAC group</a:t>
            </a:r>
          </a:p>
          <a:p>
            <a:pPr marL="285750" indent="-285750">
              <a:spcAft>
                <a:spcPts val="200"/>
              </a:spcAft>
              <a:buFont typeface="Arial" panose="020B0604020202020204" pitchFamily="34" charset="0"/>
              <a:buChar char="•"/>
              <a:defRPr/>
            </a:pPr>
            <a:r>
              <a:rPr lang="en-US" sz="1600" dirty="0">
                <a:solidFill>
                  <a:srgbClr val="005BBE"/>
                </a:solidFill>
              </a:rPr>
              <a:t>MaineDOT discussions on where phase 2 is focused</a:t>
            </a:r>
          </a:p>
          <a:p>
            <a:pPr marL="285750" indent="-285750">
              <a:spcAft>
                <a:spcPts val="200"/>
              </a:spcAft>
              <a:buFont typeface="Arial" panose="020B0604020202020204" pitchFamily="34" charset="0"/>
              <a:buChar char="•"/>
              <a:defRPr/>
            </a:pPr>
            <a:r>
              <a:rPr lang="en-US" sz="1600" dirty="0">
                <a:solidFill>
                  <a:srgbClr val="005BBE"/>
                </a:solidFill>
              </a:rPr>
              <a:t>PAC Meeting end of October</a:t>
            </a:r>
          </a:p>
        </p:txBody>
      </p:sp>
      <p:sp>
        <p:nvSpPr>
          <p:cNvPr id="23" name="TextBox 22">
            <a:extLst>
              <a:ext uri="{FF2B5EF4-FFF2-40B4-BE49-F238E27FC236}">
                <a16:creationId xmlns:a16="http://schemas.microsoft.com/office/drawing/2014/main" id="{7B6A11C8-01E1-4035-B875-28484E77F636}"/>
              </a:ext>
            </a:extLst>
          </p:cNvPr>
          <p:cNvSpPr txBox="1"/>
          <p:nvPr/>
        </p:nvSpPr>
        <p:spPr>
          <a:xfrm>
            <a:off x="5506604" y="4891055"/>
            <a:ext cx="4765123" cy="1128514"/>
          </a:xfrm>
          <a:prstGeom prst="rect">
            <a:avLst/>
          </a:prstGeom>
          <a:noFill/>
        </p:spPr>
        <p:txBody>
          <a:bodyPr wrap="square" rtlCol="0">
            <a:spAutoFit/>
          </a:bodyPr>
          <a:lstStyle/>
          <a:p>
            <a:pPr>
              <a:spcAft>
                <a:spcPts val="200"/>
              </a:spcAft>
              <a:defRPr/>
            </a:pPr>
            <a:r>
              <a:rPr lang="en-US" sz="1600" b="1" dirty="0">
                <a:solidFill>
                  <a:srgbClr val="005BBE"/>
                </a:solidFill>
                <a:effectLst>
                  <a:outerShdw blurRad="38100" dist="38100" dir="2700000" algn="tl">
                    <a:srgbClr val="000000">
                      <a:alpha val="43137"/>
                    </a:srgbClr>
                  </a:outerShdw>
                </a:effectLst>
              </a:rPr>
              <a:t>November 2020</a:t>
            </a:r>
          </a:p>
          <a:p>
            <a:pPr marL="285750" indent="-285750">
              <a:spcAft>
                <a:spcPts val="200"/>
              </a:spcAft>
              <a:buFont typeface="Arial" panose="020B0604020202020204" pitchFamily="34" charset="0"/>
              <a:buChar char="•"/>
              <a:defRPr/>
            </a:pPr>
            <a:r>
              <a:rPr lang="en-US" sz="1600" dirty="0">
                <a:solidFill>
                  <a:srgbClr val="005BBE"/>
                </a:solidFill>
              </a:rPr>
              <a:t>Compiling the edits/suggestions from PAC into the final reports/deliverable.</a:t>
            </a:r>
          </a:p>
          <a:p>
            <a:pPr marL="285750" indent="-285750">
              <a:spcAft>
                <a:spcPts val="200"/>
              </a:spcAft>
              <a:buFont typeface="Arial" panose="020B0604020202020204" pitchFamily="34" charset="0"/>
              <a:buChar char="•"/>
              <a:defRPr/>
            </a:pPr>
            <a:r>
              <a:rPr lang="en-US" sz="1600" dirty="0">
                <a:solidFill>
                  <a:srgbClr val="005BBE"/>
                </a:solidFill>
              </a:rPr>
              <a:t>Begin scoping of Phase 2</a:t>
            </a:r>
          </a:p>
        </p:txBody>
      </p:sp>
    </p:spTree>
    <p:extLst>
      <p:ext uri="{BB962C8B-B14F-4D97-AF65-F5344CB8AC3E}">
        <p14:creationId xmlns:p14="http://schemas.microsoft.com/office/powerpoint/2010/main" val="329663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9A876CB6B1EA47AFBD0A25495CBFA7" ma:contentTypeVersion="10" ma:contentTypeDescription="Create a new document." ma:contentTypeScope="" ma:versionID="f76fdc24ee18fd469a7b97c45e5657fe">
  <xsd:schema xmlns:xsd="http://www.w3.org/2001/XMLSchema" xmlns:xs="http://www.w3.org/2001/XMLSchema" xmlns:p="http://schemas.microsoft.com/office/2006/metadata/properties" xmlns:ns1="http://schemas.microsoft.com/sharepoint/v3" xmlns:ns3="af25a960-7a7f-40a7-ba2f-0cfdc1b90fc5" targetNamespace="http://schemas.microsoft.com/office/2006/metadata/properties" ma:root="true" ma:fieldsID="2d95d3845d63a269368ab5b66e3e24e9" ns1:_="" ns3:_="">
    <xsd:import namespace="http://schemas.microsoft.com/sharepoint/v3"/>
    <xsd:import namespace="af25a960-7a7f-40a7-ba2f-0cfdc1b90fc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25a960-7a7f-40a7-ba2f-0cfdc1b90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9CADEA-B5C4-4595-AB4C-42C84A629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25a960-7a7f-40a7-ba2f-0cfdc1b90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47BB17-A5D7-4859-A5DE-035C2662F6F7}">
  <ds:schemaRefs>
    <ds:schemaRef ds:uri="http://schemas.openxmlformats.org/package/2006/metadata/core-properties"/>
    <ds:schemaRef ds:uri="http://schemas.microsoft.com/office/infopath/2007/PartnerControls"/>
    <ds:schemaRef ds:uri="http://purl.org/dc/terms/"/>
    <ds:schemaRef ds:uri="af25a960-7a7f-40a7-ba2f-0cfdc1b90fc5"/>
    <ds:schemaRef ds:uri="http://schemas.microsoft.com/office/2006/documentManagement/types"/>
    <ds:schemaRef ds:uri="http://schemas.microsoft.com/sharepoint/v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3897C98-18C1-485D-A13D-14458899BE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27019</TotalTime>
  <Words>834</Words>
  <Application>Microsoft Office PowerPoint</Application>
  <PresentationFormat>Widescreen</PresentationFormat>
  <Paragraphs>100</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slecount</dc:creator>
  <cp:lastModifiedBy>Hayes, MaryAnn</cp:lastModifiedBy>
  <cp:revision>598</cp:revision>
  <cp:lastPrinted>2020-01-06T14:33:39Z</cp:lastPrinted>
  <dcterms:created xsi:type="dcterms:W3CDTF">2019-04-03T14:52:25Z</dcterms:created>
  <dcterms:modified xsi:type="dcterms:W3CDTF">2020-08-10T16:37:24Z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0x010100099A876CB6B1EA47AFBD0A25495CBFA7</vt:lpwstr>
  </property>
</Properties>
</file>